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9B1411-5C6C-42D9-810F-9B2803E016F4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8012FC71-AA50-4D97-A0B2-3C6959500CDF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C00000"/>
        </a:solidFill>
        <a:ln>
          <a:solidFill>
            <a:schemeClr val="accent1"/>
          </a:solidFill>
        </a:ln>
      </dgm:spPr>
      <dgm:t>
        <a:bodyPr/>
        <a:lstStyle/>
        <a:p>
          <a:r>
            <a:rPr lang="pt-PT" sz="28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Resilience</a:t>
          </a:r>
          <a:r>
            <a:rPr lang="pt-PT" sz="28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20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Theory</a:t>
          </a:r>
          <a:r>
            <a:rPr lang="pt-PT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pt-PT" sz="20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applied</a:t>
          </a:r>
          <a:r>
            <a:rPr lang="pt-PT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 </a:t>
          </a:r>
          <a:r>
            <a:rPr lang="pt-PT" sz="20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</a:t>
          </a:r>
          <a:r>
            <a:rPr lang="pt-PT" sz="20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20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settings</a:t>
          </a:r>
          <a:endParaRPr lang="pt-PT" sz="2000" b="1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930978-EF92-452D-B18D-A818A23CCA25}" type="parTrans" cxnId="{821BE726-0422-47C8-B2BB-419E3E3E2D68}">
      <dgm:prSet/>
      <dgm:spPr/>
      <dgm:t>
        <a:bodyPr/>
        <a:lstStyle/>
        <a:p>
          <a:endParaRPr lang="pt-PT" sz="2800"/>
        </a:p>
      </dgm:t>
    </dgm:pt>
    <dgm:pt modelId="{DED60086-FB01-4BED-A39D-843A46DAD919}" type="sibTrans" cxnId="{821BE726-0422-47C8-B2BB-419E3E3E2D68}">
      <dgm:prSet/>
      <dgm:spPr/>
      <dgm:t>
        <a:bodyPr/>
        <a:lstStyle/>
        <a:p>
          <a:endParaRPr lang="pt-PT" sz="2800"/>
        </a:p>
      </dgm:t>
    </dgm:pt>
    <dgm:pt modelId="{0E02929D-6E7C-42EE-ADEB-90E11F39730F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rgbClr val="C00000"/>
        </a:solidFill>
        <a:ln>
          <a:solidFill>
            <a:srgbClr val="FFC000"/>
          </a:solidFill>
        </a:ln>
      </dgm:spPr>
      <dgm:t>
        <a:bodyPr/>
        <a:lstStyle/>
        <a:p>
          <a:r>
            <a:rPr lang="pt-PT" sz="36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</a:t>
          </a:r>
          <a:r>
            <a:rPr lang="pt-PT" sz="3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36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Resilience</a:t>
          </a:r>
          <a:r>
            <a:rPr lang="pt-PT" sz="3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36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Schools</a:t>
          </a:r>
          <a:endParaRPr lang="pt-PT" sz="3600" b="1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D931C4-57F7-4636-B2E6-8F550D74A088}" type="parTrans" cxnId="{C612EE23-4704-42AB-BBBE-FC64FFB8E977}">
      <dgm:prSet/>
      <dgm:spPr/>
      <dgm:t>
        <a:bodyPr/>
        <a:lstStyle/>
        <a:p>
          <a:endParaRPr lang="pt-PT" sz="2800"/>
        </a:p>
      </dgm:t>
    </dgm:pt>
    <dgm:pt modelId="{AA3FF19E-9746-4F1A-A79F-66F25973E35D}" type="sibTrans" cxnId="{C612EE23-4704-42AB-BBBE-FC64FFB8E977}">
      <dgm:prSet/>
      <dgm:spPr/>
      <dgm:t>
        <a:bodyPr/>
        <a:lstStyle/>
        <a:p>
          <a:endParaRPr lang="pt-PT" sz="2800"/>
        </a:p>
      </dgm:t>
    </dgm:pt>
    <dgm:pt modelId="{6E4E599D-B618-437F-A603-2FAB5E679E0D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solidFill>
          <a:srgbClr val="C00000"/>
        </a:solidFill>
        <a:ln>
          <a:solidFill>
            <a:srgbClr val="FFC000"/>
          </a:solidFill>
        </a:ln>
      </dgm:spPr>
      <dgm:t>
        <a:bodyPr/>
        <a:lstStyle/>
        <a:p>
          <a:r>
            <a:rPr lang="pt-PT" sz="32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Skills</a:t>
          </a:r>
          <a:r>
            <a:rPr lang="pt-PT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+ </a:t>
          </a:r>
          <a:r>
            <a:rPr lang="pt-PT" sz="3200" b="1" i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Process</a:t>
          </a:r>
          <a:endParaRPr lang="pt-PT" sz="3200" b="1" i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AF1DC9-C745-4FF9-B668-F2B8F2D067EA}" type="parTrans" cxnId="{1FE845E0-3213-46F2-AB55-889700168A19}">
      <dgm:prSet/>
      <dgm:spPr/>
      <dgm:t>
        <a:bodyPr/>
        <a:lstStyle/>
        <a:p>
          <a:endParaRPr lang="pt-PT" sz="2800"/>
        </a:p>
      </dgm:t>
    </dgm:pt>
    <dgm:pt modelId="{C2DFA2A8-A89F-44BF-A5CC-E449016D7DA3}" type="sibTrans" cxnId="{1FE845E0-3213-46F2-AB55-889700168A19}">
      <dgm:prSet/>
      <dgm:spPr/>
      <dgm:t>
        <a:bodyPr/>
        <a:lstStyle/>
        <a:p>
          <a:endParaRPr lang="pt-PT" sz="2800"/>
        </a:p>
      </dgm:t>
    </dgm:pt>
    <dgm:pt modelId="{15B1D2F9-0DD8-49B9-BD30-35A25833D2CE}" type="pres">
      <dgm:prSet presAssocID="{959B1411-5C6C-42D9-810F-9B2803E016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08F4131-A02A-4D82-9130-B8173BC580B9}" type="pres">
      <dgm:prSet presAssocID="{8012FC71-AA50-4D97-A0B2-3C6959500CDF}" presName="node" presStyleLbl="node1" presStyleIdx="0" presStyleCnt="2" custScaleX="33673" custScale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06300A-3193-446C-BFA2-7D89743E3F34}" type="pres">
      <dgm:prSet presAssocID="{DED60086-FB01-4BED-A39D-843A46DAD919}" presName="sibTrans" presStyleCnt="0"/>
      <dgm:spPr/>
    </dgm:pt>
    <dgm:pt modelId="{2D7B250A-B3E5-4517-BCF6-4281F648C66A}" type="pres">
      <dgm:prSet presAssocID="{0E02929D-6E7C-42EE-ADEB-90E11F39730F}" presName="node" presStyleLbl="node1" presStyleIdx="1" presStyleCnt="2" custLinFactNeighborX="4459" custLinFactNeighborY="-537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31A0993-A7EF-4C80-872A-ACFA9E5A09D1}" type="presOf" srcId="{0E02929D-6E7C-42EE-ADEB-90E11F39730F}" destId="{2D7B250A-B3E5-4517-BCF6-4281F648C66A}" srcOrd="0" destOrd="0" presId="urn:microsoft.com/office/officeart/2005/8/layout/hList6"/>
    <dgm:cxn modelId="{F3E57B74-8B5D-46CA-BEBD-AAED5936F595}" type="presOf" srcId="{959B1411-5C6C-42D9-810F-9B2803E016F4}" destId="{15B1D2F9-0DD8-49B9-BD30-35A25833D2CE}" srcOrd="0" destOrd="0" presId="urn:microsoft.com/office/officeart/2005/8/layout/hList6"/>
    <dgm:cxn modelId="{1FE845E0-3213-46F2-AB55-889700168A19}" srcId="{0E02929D-6E7C-42EE-ADEB-90E11F39730F}" destId="{6E4E599D-B618-437F-A603-2FAB5E679E0D}" srcOrd="0" destOrd="0" parTransId="{8EAF1DC9-C745-4FF9-B668-F2B8F2D067EA}" sibTransId="{C2DFA2A8-A89F-44BF-A5CC-E449016D7DA3}"/>
    <dgm:cxn modelId="{C612EE23-4704-42AB-BBBE-FC64FFB8E977}" srcId="{959B1411-5C6C-42D9-810F-9B2803E016F4}" destId="{0E02929D-6E7C-42EE-ADEB-90E11F39730F}" srcOrd="1" destOrd="0" parTransId="{5DD931C4-57F7-4636-B2E6-8F550D74A088}" sibTransId="{AA3FF19E-9746-4F1A-A79F-66F25973E35D}"/>
    <dgm:cxn modelId="{DFA691AC-F405-4C60-B1F8-50D9C6DCA7BA}" type="presOf" srcId="{8012FC71-AA50-4D97-A0B2-3C6959500CDF}" destId="{908F4131-A02A-4D82-9130-B8173BC580B9}" srcOrd="0" destOrd="0" presId="urn:microsoft.com/office/officeart/2005/8/layout/hList6"/>
    <dgm:cxn modelId="{821BE726-0422-47C8-B2BB-419E3E3E2D68}" srcId="{959B1411-5C6C-42D9-810F-9B2803E016F4}" destId="{8012FC71-AA50-4D97-A0B2-3C6959500CDF}" srcOrd="0" destOrd="0" parTransId="{0F930978-EF92-452D-B18D-A818A23CCA25}" sibTransId="{DED60086-FB01-4BED-A39D-843A46DAD919}"/>
    <dgm:cxn modelId="{6F889AFD-773E-4C0F-8270-B9BF1A20AB76}" type="presOf" srcId="{6E4E599D-B618-437F-A603-2FAB5E679E0D}" destId="{2D7B250A-B3E5-4517-BCF6-4281F648C66A}" srcOrd="0" destOrd="1" presId="urn:microsoft.com/office/officeart/2005/8/layout/hList6"/>
    <dgm:cxn modelId="{6A6A95B4-CE00-4764-AAC7-0C29AED41809}" type="presParOf" srcId="{15B1D2F9-0DD8-49B9-BD30-35A25833D2CE}" destId="{908F4131-A02A-4D82-9130-B8173BC580B9}" srcOrd="0" destOrd="0" presId="urn:microsoft.com/office/officeart/2005/8/layout/hList6"/>
    <dgm:cxn modelId="{014E01A5-BFD9-45C4-BB5E-BF0B8875C51E}" type="presParOf" srcId="{15B1D2F9-0DD8-49B9-BD30-35A25833D2CE}" destId="{3206300A-3193-446C-BFA2-7D89743E3F34}" srcOrd="1" destOrd="0" presId="urn:microsoft.com/office/officeart/2005/8/layout/hList6"/>
    <dgm:cxn modelId="{41E24887-11AF-474B-A94B-46DE99D52120}" type="presParOf" srcId="{15B1D2F9-0DD8-49B9-BD30-35A25833D2CE}" destId="{2D7B250A-B3E5-4517-BCF6-4281F648C66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F4131-A02A-4D82-9130-B8173BC580B9}">
      <dsp:nvSpPr>
        <dsp:cNvPr id="0" name=""/>
        <dsp:cNvSpPr/>
      </dsp:nvSpPr>
      <dsp:spPr>
        <a:xfrm rot="16200000">
          <a:off x="226327" y="-224218"/>
          <a:ext cx="1628800" cy="2077236"/>
        </a:xfrm>
        <a:prstGeom prst="flowChartManualOperation">
          <a:avLst/>
        </a:prstGeom>
        <a:solidFill>
          <a:srgbClr val="C00000"/>
        </a:solidFill>
        <a:ln w="38100" cap="flat" cmpd="sng" algn="ctr">
          <a:solidFill>
            <a:schemeClr val="accen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Resilience</a:t>
          </a:r>
          <a:r>
            <a:rPr lang="pt-PT" sz="28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20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Theory</a:t>
          </a:r>
          <a:r>
            <a:rPr lang="pt-PT" sz="20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pt-PT" sz="20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applied</a:t>
          </a:r>
          <a:r>
            <a:rPr lang="pt-PT" sz="20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in </a:t>
          </a:r>
          <a:r>
            <a:rPr lang="pt-PT" sz="20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</a:t>
          </a:r>
          <a:r>
            <a:rPr lang="pt-PT" sz="20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20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settings</a:t>
          </a:r>
          <a:endParaRPr lang="pt-PT" sz="2000" b="1" i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2109" y="325760"/>
        <a:ext cx="2077236" cy="977280"/>
      </dsp:txXfrm>
    </dsp:sp>
    <dsp:sp modelId="{2D7B250A-B3E5-4517-BCF6-4281F648C66A}">
      <dsp:nvSpPr>
        <dsp:cNvPr id="0" name=""/>
        <dsp:cNvSpPr/>
      </dsp:nvSpPr>
      <dsp:spPr>
        <a:xfrm rot="16200000">
          <a:off x="4814143" y="-2270024"/>
          <a:ext cx="1628800" cy="6168849"/>
        </a:xfrm>
        <a:prstGeom prst="flowChartManualOperation">
          <a:avLst/>
        </a:prstGeom>
        <a:solidFill>
          <a:srgbClr val="C00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228600" tIns="0" rIns="228600" bIns="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6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</a:t>
          </a:r>
          <a:r>
            <a:rPr lang="pt-PT" sz="36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36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Resilience</a:t>
          </a:r>
          <a:r>
            <a:rPr lang="pt-PT" sz="36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36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Schools</a:t>
          </a:r>
          <a:endParaRPr lang="pt-PT" sz="3600" b="1" i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32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Skills</a:t>
          </a:r>
          <a:r>
            <a:rPr lang="pt-PT" sz="3200" b="1" i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+ </a:t>
          </a:r>
          <a:r>
            <a:rPr lang="pt-PT" sz="3200" b="1" i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Process</a:t>
          </a:r>
          <a:endParaRPr lang="pt-PT" sz="3200" b="1" i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2544119" y="325760"/>
        <a:ext cx="6168849" cy="977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E5BCF-92C3-4CDE-A172-31AB455A8A93}" type="datetimeFigureOut">
              <a:rPr lang="pt-PT" smtClean="0"/>
              <a:pPr/>
              <a:t>02-02-2013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82BF0-3850-49DD-AC1C-216D72CA14E1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3" y="692696"/>
            <a:ext cx="318787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 Having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58630" y="620688"/>
            <a:ext cx="2880597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Becoming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7544" y="2492896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BEING</a:t>
            </a:r>
            <a:endParaRPr lang="pt-PT" dirty="0"/>
          </a:p>
        </p:txBody>
      </p:sp>
      <p:sp>
        <p:nvSpPr>
          <p:cNvPr id="12" name="Rectangle 11"/>
          <p:cNvSpPr/>
          <p:nvPr/>
        </p:nvSpPr>
        <p:spPr>
          <a:xfrm>
            <a:off x="3779912" y="2132856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err="1" smtClean="0">
                <a:solidFill>
                  <a:schemeClr val="bg1"/>
                </a:solidFill>
              </a:rPr>
              <a:t>Challenges</a:t>
            </a:r>
            <a:endParaRPr lang="pt-PT" b="1" dirty="0" smtClean="0">
              <a:solidFill>
                <a:schemeClr val="bg1"/>
              </a:solidFill>
            </a:endParaRPr>
          </a:p>
          <a:p>
            <a:pPr algn="ctr"/>
            <a:r>
              <a:rPr lang="pt-PT" b="1" dirty="0" err="1" smtClean="0">
                <a:solidFill>
                  <a:schemeClr val="bg1"/>
                </a:solidFill>
              </a:rPr>
              <a:t>Situational</a:t>
            </a:r>
            <a:r>
              <a:rPr lang="pt-PT" b="1" dirty="0" smtClean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Developmental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20272" y="2420888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OUTCOME</a:t>
            </a:r>
            <a:endParaRPr lang="pt-PT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1560" y="321297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" name="TextBox 16"/>
          <p:cNvSpPr txBox="1"/>
          <p:nvPr/>
        </p:nvSpPr>
        <p:spPr>
          <a:xfrm>
            <a:off x="251520" y="4005065"/>
            <a:ext cx="1221809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sz="1600" dirty="0" smtClean="0"/>
              <a:t>Individual</a:t>
            </a:r>
          </a:p>
          <a:p>
            <a:r>
              <a:rPr lang="pt-PT" sz="1600" dirty="0" err="1" smtClean="0"/>
              <a:t>Classroom</a:t>
            </a:r>
            <a:endParaRPr lang="pt-PT" sz="1600" dirty="0" smtClean="0"/>
          </a:p>
          <a:p>
            <a:r>
              <a:rPr lang="pt-PT" sz="1600" dirty="0" err="1" smtClean="0"/>
              <a:t>Teacher</a:t>
            </a:r>
            <a:endParaRPr lang="pt-PT" sz="1600" dirty="0" smtClean="0"/>
          </a:p>
          <a:p>
            <a:r>
              <a:rPr lang="pt-PT" sz="1600" dirty="0" err="1" smtClean="0"/>
              <a:t>School</a:t>
            </a:r>
            <a:endParaRPr lang="pt-PT" sz="1600" dirty="0" smtClean="0"/>
          </a:p>
          <a:p>
            <a:endParaRPr lang="pt-PT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707904" y="112474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1560" y="1412776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8244408" y="1268760"/>
            <a:ext cx="72008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Rectangle 25"/>
          <p:cNvSpPr/>
          <p:nvPr/>
        </p:nvSpPr>
        <p:spPr>
          <a:xfrm>
            <a:off x="3779912" y="3933056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Doing</a:t>
            </a:r>
            <a:endParaRPr lang="pt-PT" dirty="0"/>
          </a:p>
        </p:txBody>
      </p:sp>
      <p:sp>
        <p:nvSpPr>
          <p:cNvPr id="27" name="Rectangle 26"/>
          <p:cNvSpPr/>
          <p:nvPr/>
        </p:nvSpPr>
        <p:spPr>
          <a:xfrm>
            <a:off x="5724128" y="3789040"/>
            <a:ext cx="13681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I CAN?</a:t>
            </a:r>
            <a:endParaRPr lang="pt-PT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835696" y="3212976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Arrow Connector 40"/>
          <p:cNvCxnSpPr>
            <a:endCxn id="27" idx="1"/>
          </p:cNvCxnSpPr>
          <p:nvPr/>
        </p:nvCxnSpPr>
        <p:spPr>
          <a:xfrm flipV="1">
            <a:off x="5148064" y="4185084"/>
            <a:ext cx="576064" cy="540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TextBox 41"/>
          <p:cNvSpPr txBox="1"/>
          <p:nvPr/>
        </p:nvSpPr>
        <p:spPr>
          <a:xfrm>
            <a:off x="3851920" y="5157192"/>
            <a:ext cx="1224136" cy="1600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PT" b="1" dirty="0" smtClean="0"/>
              <a:t>Basic- Ph</a:t>
            </a:r>
          </a:p>
          <a:p>
            <a:r>
              <a:rPr lang="pt-PT" sz="1600" dirty="0" err="1" smtClean="0"/>
              <a:t>Beliefs</a:t>
            </a:r>
            <a:endParaRPr lang="pt-PT" sz="1600" dirty="0" smtClean="0"/>
          </a:p>
          <a:p>
            <a:r>
              <a:rPr lang="pt-PT" sz="1600" dirty="0" err="1" smtClean="0"/>
              <a:t>Affection</a:t>
            </a:r>
            <a:endParaRPr lang="pt-PT" sz="1600" dirty="0" smtClean="0"/>
          </a:p>
          <a:p>
            <a:r>
              <a:rPr lang="pt-PT" sz="1600" dirty="0" smtClean="0"/>
              <a:t>Social</a:t>
            </a:r>
          </a:p>
          <a:p>
            <a:r>
              <a:rPr lang="pt-PT" sz="1600" dirty="0" err="1" smtClean="0"/>
              <a:t>Imagination</a:t>
            </a:r>
            <a:endParaRPr lang="pt-PT" sz="1600" dirty="0" smtClean="0"/>
          </a:p>
          <a:p>
            <a:r>
              <a:rPr lang="pt-PT" sz="1600" dirty="0" err="1" smtClean="0"/>
              <a:t>Cognition</a:t>
            </a:r>
            <a:endParaRPr lang="pt-PT" sz="1600" dirty="0"/>
          </a:p>
        </p:txBody>
      </p:sp>
      <p:sp>
        <p:nvSpPr>
          <p:cNvPr id="44" name="Rectangle 43"/>
          <p:cNvSpPr/>
          <p:nvPr/>
        </p:nvSpPr>
        <p:spPr>
          <a:xfrm>
            <a:off x="179512" y="5733256"/>
            <a:ext cx="136815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b="1" dirty="0" err="1" smtClean="0"/>
              <a:t>Family</a:t>
            </a:r>
            <a:endParaRPr lang="pt-PT" b="1" dirty="0" smtClean="0"/>
          </a:p>
          <a:p>
            <a:r>
              <a:rPr lang="pt-PT" b="1" dirty="0" err="1" smtClean="0"/>
              <a:t>Community</a:t>
            </a:r>
            <a:endParaRPr lang="pt-PT" b="1" dirty="0"/>
          </a:p>
        </p:txBody>
      </p:sp>
      <p:sp>
        <p:nvSpPr>
          <p:cNvPr id="45" name="Rectangle 44"/>
          <p:cNvSpPr/>
          <p:nvPr/>
        </p:nvSpPr>
        <p:spPr>
          <a:xfrm>
            <a:off x="1763688" y="5661248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err="1" smtClean="0"/>
              <a:t>Belonging</a:t>
            </a:r>
            <a:endParaRPr lang="pt-PT" b="1" dirty="0" smtClean="0"/>
          </a:p>
          <a:p>
            <a:pPr algn="ctr"/>
            <a:r>
              <a:rPr lang="pt-PT" dirty="0" err="1" smtClean="0"/>
              <a:t>Loving</a:t>
            </a:r>
            <a:endParaRPr lang="pt-PT" dirty="0"/>
          </a:p>
        </p:txBody>
      </p:sp>
      <p:cxnSp>
        <p:nvCxnSpPr>
          <p:cNvPr id="47" name="Straight Arrow Connector 46"/>
          <p:cNvCxnSpPr>
            <a:stCxn id="26" idx="1"/>
          </p:cNvCxnSpPr>
          <p:nvPr/>
        </p:nvCxnSpPr>
        <p:spPr>
          <a:xfrm flipH="1" flipV="1">
            <a:off x="1475656" y="3284984"/>
            <a:ext cx="2304256" cy="10441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Arrow Connector 48"/>
          <p:cNvCxnSpPr>
            <a:endCxn id="26" idx="3"/>
          </p:cNvCxnSpPr>
          <p:nvPr/>
        </p:nvCxnSpPr>
        <p:spPr>
          <a:xfrm flipH="1">
            <a:off x="5148064" y="3933056"/>
            <a:ext cx="576064" cy="3960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Arrow Connector 50"/>
          <p:cNvCxnSpPr>
            <a:stCxn id="26" idx="2"/>
            <a:endCxn id="42" idx="0"/>
          </p:cNvCxnSpPr>
          <p:nvPr/>
        </p:nvCxnSpPr>
        <p:spPr>
          <a:xfrm>
            <a:off x="4463988" y="47251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2" name="Wave 51"/>
          <p:cNvSpPr/>
          <p:nvPr/>
        </p:nvSpPr>
        <p:spPr>
          <a:xfrm>
            <a:off x="1979712" y="2636912"/>
            <a:ext cx="1800200" cy="216024"/>
          </a:xfrm>
          <a:prstGeom prst="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3" name="Wave 52"/>
          <p:cNvSpPr/>
          <p:nvPr/>
        </p:nvSpPr>
        <p:spPr>
          <a:xfrm>
            <a:off x="5436096" y="2636912"/>
            <a:ext cx="1584176" cy="216024"/>
          </a:xfrm>
          <a:prstGeom prst="wav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4" name="Rectangle 53"/>
          <p:cNvSpPr/>
          <p:nvPr/>
        </p:nvSpPr>
        <p:spPr>
          <a:xfrm>
            <a:off x="673662" y="0"/>
            <a:ext cx="78195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 1 – Resilience Guidelines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11560" y="53732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44" idx="3"/>
            <a:endCxn id="45" idx="1"/>
          </p:cNvCxnSpPr>
          <p:nvPr/>
        </p:nvCxnSpPr>
        <p:spPr>
          <a:xfrm>
            <a:off x="1547664" y="6056422"/>
            <a:ext cx="216024" cy="8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547664" y="63093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1340768"/>
            <a:ext cx="169168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400" b="1" dirty="0" err="1" smtClean="0"/>
              <a:t>Child</a:t>
            </a:r>
            <a:endParaRPr lang="pt-PT" sz="2400" b="1" dirty="0" smtClean="0"/>
          </a:p>
          <a:p>
            <a:pPr algn="ctr"/>
            <a:r>
              <a:rPr lang="pt-PT" dirty="0" err="1" smtClean="0"/>
              <a:t>Internal</a:t>
            </a:r>
            <a:endParaRPr lang="pt-PT" dirty="0" smtClean="0"/>
          </a:p>
          <a:p>
            <a:pPr algn="ctr"/>
            <a:r>
              <a:rPr lang="pt-PT" dirty="0" err="1" smtClean="0"/>
              <a:t>Protective</a:t>
            </a:r>
            <a:endParaRPr lang="pt-PT" dirty="0" smtClean="0"/>
          </a:p>
          <a:p>
            <a:pPr algn="ctr"/>
            <a:r>
              <a:rPr lang="pt-PT" dirty="0" err="1" smtClean="0"/>
              <a:t>factors</a:t>
            </a:r>
            <a:endParaRPr lang="pt-PT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79512" y="2348880"/>
            <a:ext cx="244827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627784" y="1844824"/>
            <a:ext cx="2016224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endPara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stCxn id="7" idx="4"/>
            <a:endCxn id="14" idx="0"/>
          </p:cNvCxnSpPr>
          <p:nvPr/>
        </p:nvCxnSpPr>
        <p:spPr>
          <a:xfrm flipH="1">
            <a:off x="2555776" y="2852936"/>
            <a:ext cx="10801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4"/>
          </p:cNvCxnSpPr>
          <p:nvPr/>
        </p:nvCxnSpPr>
        <p:spPr>
          <a:xfrm>
            <a:off x="3635896" y="2852936"/>
            <a:ext cx="64807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763688" y="4005064"/>
            <a:ext cx="158417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600" b="1" dirty="0" err="1" smtClean="0"/>
              <a:t>Situational</a:t>
            </a:r>
            <a:endParaRPr lang="pt-PT" sz="1600" b="1" dirty="0"/>
          </a:p>
        </p:txBody>
      </p:sp>
      <p:sp>
        <p:nvSpPr>
          <p:cNvPr id="15" name="Oval 14"/>
          <p:cNvSpPr/>
          <p:nvPr/>
        </p:nvSpPr>
        <p:spPr>
          <a:xfrm>
            <a:off x="3419872" y="4077072"/>
            <a:ext cx="187220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 err="1" smtClean="0"/>
              <a:t>Developmental</a:t>
            </a:r>
            <a:endParaRPr lang="pt-PT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5292081" y="188640"/>
            <a:ext cx="3240359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Resilience Curriculum</a:t>
            </a:r>
          </a:p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Level of Intervention</a:t>
            </a:r>
          </a:p>
          <a:p>
            <a:pPr algn="ctr"/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Down Arrow 22"/>
          <p:cNvSpPr/>
          <p:nvPr/>
        </p:nvSpPr>
        <p:spPr>
          <a:xfrm rot="20432957">
            <a:off x="454035" y="2770902"/>
            <a:ext cx="936104" cy="3159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Oval 23"/>
          <p:cNvSpPr/>
          <p:nvPr/>
        </p:nvSpPr>
        <p:spPr>
          <a:xfrm>
            <a:off x="1691680" y="5589240"/>
            <a:ext cx="1800200" cy="7920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dirty="0" err="1" smtClean="0"/>
              <a:t>Support</a:t>
            </a:r>
            <a:endParaRPr lang="pt-PT" dirty="0"/>
          </a:p>
        </p:txBody>
      </p:sp>
      <p:sp>
        <p:nvSpPr>
          <p:cNvPr id="25" name="Rounded Rectangle 24"/>
          <p:cNvSpPr/>
          <p:nvPr/>
        </p:nvSpPr>
        <p:spPr>
          <a:xfrm>
            <a:off x="5436096" y="1700808"/>
            <a:ext cx="1656184" cy="115212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DIRECT</a:t>
            </a:r>
            <a:endParaRPr lang="pt-PT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5436096" y="3717032"/>
            <a:ext cx="1728192" cy="11521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INDIRECT</a:t>
            </a:r>
          </a:p>
          <a:p>
            <a:pPr algn="ctr"/>
            <a:r>
              <a:rPr lang="pt-PT" dirty="0" err="1" smtClean="0"/>
              <a:t>Teachers</a:t>
            </a:r>
            <a:endParaRPr lang="pt-PT" dirty="0" smtClean="0"/>
          </a:p>
          <a:p>
            <a:pPr algn="ctr"/>
            <a:r>
              <a:rPr lang="pt-PT" dirty="0" err="1" smtClean="0"/>
              <a:t>Parents</a:t>
            </a:r>
            <a:endParaRPr lang="pt-PT" dirty="0" smtClean="0"/>
          </a:p>
          <a:p>
            <a:pPr algn="ctr"/>
            <a:endParaRPr lang="pt-PT" dirty="0"/>
          </a:p>
        </p:txBody>
      </p:sp>
      <p:sp>
        <p:nvSpPr>
          <p:cNvPr id="30" name="Notched Right Arrow 29"/>
          <p:cNvSpPr/>
          <p:nvPr/>
        </p:nvSpPr>
        <p:spPr>
          <a:xfrm>
            <a:off x="6012160" y="3140968"/>
            <a:ext cx="1656184" cy="50405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Oval 30"/>
          <p:cNvSpPr/>
          <p:nvPr/>
        </p:nvSpPr>
        <p:spPr>
          <a:xfrm>
            <a:off x="7668344" y="2564904"/>
            <a:ext cx="1475656" cy="1800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</a:t>
            </a:r>
            <a:r>
              <a:rPr lang="pt-P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Resilient</a:t>
            </a:r>
            <a:endParaRPr lang="pt-P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AM </a:t>
            </a:r>
            <a:r>
              <a:rPr lang="pt-P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</a:t>
            </a:r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188640"/>
            <a:ext cx="58370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MODEL 2 –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Resilience promotion </a:t>
            </a:r>
            <a:r>
              <a:rPr lang="en-US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framework</a:t>
            </a:r>
            <a:endParaRPr lang="en-US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Left Bracket 20"/>
          <p:cNvSpPr/>
          <p:nvPr/>
        </p:nvSpPr>
        <p:spPr>
          <a:xfrm>
            <a:off x="5364088" y="764704"/>
            <a:ext cx="504056" cy="576064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16016" y="234888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pt-PT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pt-PT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8000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Resilience</a:t>
            </a:r>
            <a:r>
              <a:rPr lang="pt-PT" sz="8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8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Delivery </a:t>
            </a:r>
            <a:r>
              <a:rPr lang="pt-PT" sz="8000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endParaRPr lang="pt-PT" sz="8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712968" cy="16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7164288" y="1772816"/>
            <a:ext cx="180020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Practice</a:t>
            </a:r>
          </a:p>
          <a:p>
            <a:pPr algn="ctr"/>
            <a:endParaRPr lang="pt-PT" dirty="0"/>
          </a:p>
        </p:txBody>
      </p:sp>
      <p:sp>
        <p:nvSpPr>
          <p:cNvPr id="7" name="Rectangle 6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99792" y="1628800"/>
            <a:ext cx="3600400" cy="489364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28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Principles</a:t>
            </a:r>
            <a:r>
              <a:rPr lang="pt-PT" sz="28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pt-PT" sz="16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multilevel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spiral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developmental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appropriate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formative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assessment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of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outcomes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active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involvement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of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child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relevant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to real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life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.inclusive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all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children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child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centerd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(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voice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+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choice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focus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relation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building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diversity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minded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approach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culture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gender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focused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relashionship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building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.safe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approach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european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identity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diversity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.cross curricular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approach</a:t>
            </a:r>
            <a:endParaRPr lang="pt-PT" sz="16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evidence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based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effectiveness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user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pt-PT" sz="16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friendly</a:t>
            </a:r>
            <a:r>
              <a:rPr lang="pt-PT" sz="16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pt-PT" sz="2000" b="1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300192" y="1916832"/>
            <a:ext cx="86409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Down Arrow 9"/>
          <p:cNvSpPr/>
          <p:nvPr/>
        </p:nvSpPr>
        <p:spPr>
          <a:xfrm>
            <a:off x="7812360" y="3068960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Rectangle 10"/>
          <p:cNvSpPr/>
          <p:nvPr/>
        </p:nvSpPr>
        <p:spPr>
          <a:xfrm>
            <a:off x="7020272" y="3645024"/>
            <a:ext cx="21237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Activities</a:t>
            </a:r>
          </a:p>
          <a:p>
            <a:pPr algn="ctr"/>
            <a:endParaRPr lang="pt-PT" dirty="0"/>
          </a:p>
        </p:txBody>
      </p:sp>
      <p:sp>
        <p:nvSpPr>
          <p:cNvPr id="13" name="Rectangle 12"/>
          <p:cNvSpPr/>
          <p:nvPr/>
        </p:nvSpPr>
        <p:spPr>
          <a:xfrm>
            <a:off x="7380312" y="5373216"/>
            <a:ext cx="1763688" cy="112474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4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Teachers</a:t>
            </a:r>
          </a:p>
          <a:p>
            <a:pPr algn="ctr"/>
            <a:r>
              <a:rPr lang="en-US" sz="24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Parents</a:t>
            </a:r>
          </a:p>
          <a:p>
            <a:pPr algn="ctr"/>
            <a:r>
              <a:rPr lang="en-US" sz="24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Child</a:t>
            </a:r>
          </a:p>
          <a:p>
            <a:pPr algn="ctr"/>
            <a:endParaRPr lang="pt-PT" sz="1600" i="1" dirty="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348880"/>
            <a:ext cx="2195736" cy="193899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t-PT" sz="24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Assumptions</a:t>
            </a:r>
            <a:endParaRPr lang="pt-PT" sz="24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pt-PT" sz="24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24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24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Ecological</a:t>
            </a:r>
            <a:endParaRPr lang="pt-PT" sz="24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24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Transactional</a:t>
            </a:r>
            <a:endParaRPr lang="pt-PT" sz="24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pt-PT" sz="2400" b="1" i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pt-PT" sz="2400" b="1" i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Generalist</a:t>
            </a:r>
            <a:endParaRPr lang="pt-PT" sz="2400" b="1" i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99592" y="1484784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Down Arrow 11"/>
          <p:cNvSpPr/>
          <p:nvPr/>
        </p:nvSpPr>
        <p:spPr>
          <a:xfrm>
            <a:off x="7884368" y="494116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Delivery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activities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1 </a:t>
            </a:r>
            <a:r>
              <a:rPr lang="pt-PT" dirty="0" err="1" smtClean="0"/>
              <a:t>theme</a:t>
            </a:r>
            <a:r>
              <a:rPr lang="pt-PT" dirty="0" smtClean="0"/>
              <a:t> </a:t>
            </a:r>
            <a:r>
              <a:rPr lang="pt-PT" dirty="0" err="1" smtClean="0"/>
              <a:t>at</a:t>
            </a:r>
            <a:r>
              <a:rPr lang="pt-PT" dirty="0" smtClean="0"/>
              <a:t> </a:t>
            </a:r>
            <a:r>
              <a:rPr lang="pt-PT" dirty="0" err="1" smtClean="0"/>
              <a:t>one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r>
              <a:rPr lang="pt-PT" dirty="0" smtClean="0"/>
              <a:t> (21 </a:t>
            </a:r>
            <a:r>
              <a:rPr lang="pt-PT" dirty="0" err="1" smtClean="0"/>
              <a:t>sessions</a:t>
            </a:r>
            <a:r>
              <a:rPr lang="pt-PT" dirty="0" smtClean="0"/>
              <a:t>)</a:t>
            </a:r>
            <a:endParaRPr lang="pt-P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1628799"/>
          <a:ext cx="9144002" cy="536696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1129316">
                <a:tc>
                  <a:txBody>
                    <a:bodyPr/>
                    <a:lstStyle/>
                    <a:p>
                      <a:pPr algn="r"/>
                      <a:r>
                        <a:rPr lang="pt-PT" sz="1200" b="1" dirty="0" smtClean="0"/>
                        <a:t>THEMES</a:t>
                      </a:r>
                    </a:p>
                    <a:p>
                      <a:r>
                        <a:rPr lang="pt-PT" sz="1200" b="1" dirty="0" err="1" smtClean="0"/>
                        <a:t>Group</a:t>
                      </a:r>
                      <a:endParaRPr lang="pt-PT" sz="1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pt-PT" sz="12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pt-PT" sz="12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pt-PT" sz="12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pt-PT" sz="12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b="1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pt-PT" sz="12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200" b="1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pt-PT" sz="12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814901">
                <a:tc>
                  <a:txBody>
                    <a:bodyPr/>
                    <a:lstStyle/>
                    <a:p>
                      <a:r>
                        <a:rPr lang="pt-PT" sz="1200" b="1" dirty="0" err="1" smtClean="0"/>
                        <a:t>Early</a:t>
                      </a:r>
                      <a:r>
                        <a:rPr lang="pt-PT" sz="1200" b="1" dirty="0" smtClean="0"/>
                        <a:t> </a:t>
                      </a:r>
                      <a:r>
                        <a:rPr lang="pt-PT" sz="1200" b="1" dirty="0" err="1" smtClean="0"/>
                        <a:t>primary</a:t>
                      </a:r>
                      <a:endParaRPr lang="pt-PT" sz="1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smtClean="0">
                          <a:solidFill>
                            <a:schemeClr val="tx1"/>
                          </a:solidFill>
                        </a:rPr>
                        <a:t>-initial</a:t>
                      </a:r>
                    </a:p>
                    <a:p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smtClean="0"/>
                        <a:t>-intermediate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smtClean="0"/>
                        <a:t>-advanced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pt-PT" sz="1200" b="1" dirty="0" err="1" smtClean="0"/>
                        <a:t>Primary-early</a:t>
                      </a:r>
                      <a:endParaRPr lang="pt-PT" sz="1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smtClean="0">
                          <a:solidFill>
                            <a:schemeClr val="tx1"/>
                          </a:solidFill>
                        </a:rPr>
                        <a:t>-initial</a:t>
                      </a:r>
                    </a:p>
                    <a:p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smtClean="0"/>
                        <a:t>-intermediate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smtClean="0"/>
                        <a:t>-advanced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</a:tr>
              <a:tr h="1799250">
                <a:tc>
                  <a:txBody>
                    <a:bodyPr/>
                    <a:lstStyle/>
                    <a:p>
                      <a:r>
                        <a:rPr lang="pt-PT" sz="1200" b="1" dirty="0" err="1" smtClean="0"/>
                        <a:t>Primary</a:t>
                      </a:r>
                      <a:r>
                        <a:rPr lang="pt-PT" sz="1200" b="1" dirty="0" smtClean="0"/>
                        <a:t> -late</a:t>
                      </a:r>
                      <a:endParaRPr lang="pt-PT" sz="1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smtClean="0">
                          <a:solidFill>
                            <a:schemeClr val="tx1"/>
                          </a:solidFill>
                        </a:rPr>
                        <a:t>-initial</a:t>
                      </a:r>
                    </a:p>
                    <a:p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smtClean="0"/>
                        <a:t>-intermediate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smtClean="0"/>
                        <a:t>-advanced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PT" sz="1400" b="1" dirty="0" err="1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endParaRPr lang="pt-PT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intermediate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  <a:p>
                      <a:r>
                        <a:rPr lang="pt-PT" sz="1200" b="1" dirty="0" smtClean="0"/>
                        <a:t>-</a:t>
                      </a:r>
                      <a:r>
                        <a:rPr lang="pt-PT" sz="1200" b="1" dirty="0" err="1" smtClean="0"/>
                        <a:t>advanced</a:t>
                      </a:r>
                      <a:endParaRPr lang="pt-PT" sz="12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1 2 3 4 5 6 7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2" y="-1"/>
          <a:ext cx="9144002" cy="68580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624630">
                <a:tc>
                  <a:txBody>
                    <a:bodyPr/>
                    <a:lstStyle/>
                    <a:p>
                      <a:pPr algn="r"/>
                      <a:r>
                        <a:rPr lang="pt-PT" sz="1000" dirty="0" smtClean="0"/>
                        <a:t>THEMES</a:t>
                      </a:r>
                    </a:p>
                    <a:p>
                      <a:r>
                        <a:rPr lang="pt-PT" sz="1000" dirty="0" err="1" smtClean="0"/>
                        <a:t>Group</a:t>
                      </a:r>
                      <a:endParaRPr lang="pt-PT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 </a:t>
                      </a:r>
                      <a:r>
                        <a:rPr lang="pt-PT" sz="1000" dirty="0" err="1" smtClean="0"/>
                        <a:t>problem</a:t>
                      </a:r>
                      <a:r>
                        <a:rPr lang="pt-PT" sz="1000" dirty="0" smtClean="0"/>
                        <a:t> </a:t>
                      </a:r>
                      <a:r>
                        <a:rPr lang="pt-PT" sz="1000" dirty="0" err="1" smtClean="0"/>
                        <a:t>solving</a:t>
                      </a:r>
                      <a:endParaRPr lang="pt-PT" sz="10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smtClean="0"/>
                        <a:t>2 stress </a:t>
                      </a:r>
                      <a:r>
                        <a:rPr lang="pt-PT" sz="1000" dirty="0" smtClean="0"/>
                        <a:t>management</a:t>
                      </a:r>
                      <a:endParaRPr lang="pt-PT" sz="10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3 </a:t>
                      </a:r>
                      <a:r>
                        <a:rPr lang="pt-PT" sz="1000" dirty="0" err="1" smtClean="0"/>
                        <a:t>communication</a:t>
                      </a:r>
                      <a:r>
                        <a:rPr lang="pt-PT" sz="1000" dirty="0" smtClean="0"/>
                        <a:t> </a:t>
                      </a:r>
                      <a:r>
                        <a:rPr lang="pt-PT" sz="1000" dirty="0" err="1" smtClean="0"/>
                        <a:t>interpersonal</a:t>
                      </a:r>
                      <a:r>
                        <a:rPr lang="pt-PT" sz="1000" dirty="0" smtClean="0"/>
                        <a:t> </a:t>
                      </a:r>
                      <a:r>
                        <a:rPr lang="pt-PT" sz="1000" dirty="0" err="1" smtClean="0"/>
                        <a:t>relations</a:t>
                      </a:r>
                      <a:endParaRPr lang="pt-PT" sz="10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4 </a:t>
                      </a:r>
                      <a:endParaRPr lang="pt-PT" sz="10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5</a:t>
                      </a:r>
                      <a:endParaRPr lang="pt-PT" sz="10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6</a:t>
                      </a:r>
                      <a:endParaRPr lang="pt-PT" sz="1000" b="1" dirty="0">
                        <a:solidFill>
                          <a:srgbClr val="FFFF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2001864">
                <a:tc>
                  <a:txBody>
                    <a:bodyPr/>
                    <a:lstStyle/>
                    <a:p>
                      <a:r>
                        <a:rPr lang="pt-PT" sz="1000" dirty="0" err="1" smtClean="0"/>
                        <a:t>Early</a:t>
                      </a:r>
                      <a:r>
                        <a:rPr lang="pt-PT" sz="1000" dirty="0" smtClean="0"/>
                        <a:t> </a:t>
                      </a:r>
                      <a:r>
                        <a:rPr lang="pt-PT" sz="1000" dirty="0" err="1" smtClean="0"/>
                        <a:t>primary</a:t>
                      </a:r>
                      <a:endParaRPr lang="pt-PT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2001864">
                <a:tc>
                  <a:txBody>
                    <a:bodyPr/>
                    <a:lstStyle/>
                    <a:p>
                      <a:r>
                        <a:rPr lang="pt-PT" sz="1000" dirty="0" err="1" smtClean="0"/>
                        <a:t>Primary-early</a:t>
                      </a:r>
                      <a:endParaRPr lang="pt-PT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2229642">
                <a:tc>
                  <a:txBody>
                    <a:bodyPr/>
                    <a:lstStyle/>
                    <a:p>
                      <a:r>
                        <a:rPr lang="pt-PT" sz="1000" dirty="0" err="1" smtClean="0"/>
                        <a:t>Primary</a:t>
                      </a:r>
                      <a:r>
                        <a:rPr lang="pt-PT" sz="1000" dirty="0" smtClean="0"/>
                        <a:t> -late</a:t>
                      </a:r>
                      <a:endParaRPr lang="pt-PT" sz="1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000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initial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intermediate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-</a:t>
                      </a:r>
                      <a:r>
                        <a:rPr lang="pt-PT" sz="1000" dirty="0" err="1" smtClean="0"/>
                        <a:t>advanced</a:t>
                      </a:r>
                      <a:endParaRPr lang="pt-PT" sz="1000" dirty="0" smtClean="0"/>
                    </a:p>
                    <a:p>
                      <a:r>
                        <a:rPr lang="pt-PT" sz="1000" dirty="0" smtClean="0"/>
                        <a:t>2</a:t>
                      </a:r>
                    </a:p>
                    <a:p>
                      <a:r>
                        <a:rPr lang="pt-PT" sz="1000" dirty="0" smtClean="0"/>
                        <a:t>3</a:t>
                      </a:r>
                    </a:p>
                    <a:p>
                      <a:r>
                        <a:rPr lang="pt-PT" sz="1000" dirty="0" smtClean="0"/>
                        <a:t>4</a:t>
                      </a:r>
                    </a:p>
                    <a:p>
                      <a:r>
                        <a:rPr lang="pt-PT" sz="1000" dirty="0" smtClean="0"/>
                        <a:t>5</a:t>
                      </a:r>
                    </a:p>
                    <a:p>
                      <a:r>
                        <a:rPr lang="pt-PT" sz="1000" dirty="0" smtClean="0"/>
                        <a:t>6</a:t>
                      </a:r>
                    </a:p>
                    <a:p>
                      <a:r>
                        <a:rPr lang="pt-PT" sz="1000" dirty="0" smtClean="0"/>
                        <a:t>7</a:t>
                      </a:r>
                      <a:endParaRPr lang="pt-PT" sz="10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919</Words>
  <Application>Microsoft Office PowerPoint</Application>
  <PresentationFormat>On-screen Show (4:3)</PresentationFormat>
  <Paragraphs>384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Model 2</vt:lpstr>
      <vt:lpstr>PowerPoint Presentation</vt:lpstr>
      <vt:lpstr>Delivery of activities 1 theme at one level (21 sessions)</vt:lpstr>
      <vt:lpstr>PowerPoint Presentation</vt:lpstr>
    </vt:vector>
  </TitlesOfParts>
  <Company>FMH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plebre</dc:creator>
  <cp:lastModifiedBy>ccef1</cp:lastModifiedBy>
  <cp:revision>11</cp:revision>
  <dcterms:created xsi:type="dcterms:W3CDTF">2013-01-25T10:43:03Z</dcterms:created>
  <dcterms:modified xsi:type="dcterms:W3CDTF">2013-02-02T21:05:19Z</dcterms:modified>
</cp:coreProperties>
</file>