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8" r:id="rId3"/>
    <p:sldId id="273" r:id="rId4"/>
    <p:sldId id="275" r:id="rId5"/>
    <p:sldId id="279" r:id="rId6"/>
    <p:sldId id="280" r:id="rId7"/>
    <p:sldId id="296" r:id="rId8"/>
    <p:sldId id="288" r:id="rId9"/>
    <p:sldId id="281" r:id="rId10"/>
    <p:sldId id="282" r:id="rId11"/>
    <p:sldId id="289" r:id="rId12"/>
    <p:sldId id="291" r:id="rId13"/>
    <p:sldId id="283" r:id="rId14"/>
    <p:sldId id="292" r:id="rId15"/>
    <p:sldId id="293" r:id="rId16"/>
    <p:sldId id="297" r:id="rId17"/>
    <p:sldId id="298" r:id="rId18"/>
    <p:sldId id="299" r:id="rId19"/>
    <p:sldId id="294" r:id="rId20"/>
    <p:sldId id="295" r:id="rId21"/>
    <p:sldId id="285" r:id="rId22"/>
    <p:sldId id="276" r:id="rId23"/>
    <p:sldId id="277" r:id="rId24"/>
    <p:sldId id="278"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F0C"/>
    <a:srgbClr val="781906"/>
    <a:srgbClr val="66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7931" autoAdjust="0"/>
  </p:normalViewPr>
  <p:slideViewPr>
    <p:cSldViewPr>
      <p:cViewPr varScale="1">
        <p:scale>
          <a:sx n="78" d="100"/>
          <a:sy n="78" d="100"/>
        </p:scale>
        <p:origin x="830" y="48"/>
      </p:cViewPr>
      <p:guideLst>
        <p:guide orient="horz" pos="2160"/>
        <p:guide pos="3839"/>
      </p:guideLst>
    </p:cSldViewPr>
  </p:slideViewPr>
  <p:notesTextViewPr>
    <p:cViewPr>
      <p:scale>
        <a:sx n="1" d="1"/>
        <a:sy n="1" d="1"/>
      </p:scale>
      <p:origin x="0" y="0"/>
    </p:cViewPr>
  </p:notesTextViewPr>
  <p:notesViewPr>
    <p:cSldViewPr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pt-PT" sz="2000" b="1" dirty="0" err="1" smtClean="0"/>
              <a:t>Discrimination</a:t>
            </a:r>
            <a:r>
              <a:rPr lang="pt-PT" sz="2000" b="1" dirty="0" smtClean="0"/>
              <a:t> </a:t>
            </a:r>
            <a:r>
              <a:rPr lang="pt-PT" sz="2000" b="1" dirty="0" err="1" smtClean="0"/>
              <a:t>on</a:t>
            </a:r>
            <a:r>
              <a:rPr lang="pt-PT" sz="2000" b="1" dirty="0" smtClean="0"/>
              <a:t> </a:t>
            </a:r>
            <a:r>
              <a:rPr lang="pt-PT" sz="2000" b="1" dirty="0" err="1" smtClean="0"/>
              <a:t>the</a:t>
            </a:r>
            <a:r>
              <a:rPr lang="pt-PT" sz="2000" b="1" dirty="0" smtClean="0"/>
              <a:t> </a:t>
            </a:r>
            <a:r>
              <a:rPr lang="pt-PT" sz="2000" b="1" dirty="0" err="1" smtClean="0"/>
              <a:t>basis</a:t>
            </a:r>
            <a:r>
              <a:rPr lang="pt-PT" sz="2000" b="1" dirty="0" smtClean="0"/>
              <a:t> </a:t>
            </a:r>
            <a:r>
              <a:rPr lang="pt-PT" sz="2000" b="1" dirty="0" err="1" smtClean="0"/>
              <a:t>of</a:t>
            </a:r>
            <a:r>
              <a:rPr lang="pt-PT" sz="2000" b="1" dirty="0" smtClean="0"/>
              <a:t>  … (</a:t>
            </a:r>
            <a:r>
              <a:rPr lang="pt-PT" sz="2000" b="1" dirty="0" err="1" smtClean="0"/>
              <a:t>Widespread</a:t>
            </a:r>
            <a:r>
              <a:rPr lang="pt-PT" sz="2000" b="1" dirty="0" smtClean="0"/>
              <a:t>)</a:t>
            </a:r>
            <a:endParaRPr lang="pt-PT" sz="2000" b="1" dirty="0"/>
          </a:p>
        </c:rich>
      </c:tx>
      <c:layout>
        <c:manualLayout>
          <c:xMode val="edge"/>
          <c:yMode val="edge"/>
          <c:x val="0.20610516315180666"/>
          <c:y val="6.843323014754079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0781090059055118"/>
          <c:y val="0.17609954227781321"/>
          <c:w val="0.75771259842519689"/>
          <c:h val="0.77054522818988502"/>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Ethnic origin</c:v>
                </c:pt>
                <c:pt idx="1">
                  <c:v>Disability</c:v>
                </c:pt>
                <c:pt idx="2">
                  <c:v>Sexual Orientation</c:v>
                </c:pt>
                <c:pt idx="3">
                  <c:v>Gender Identity</c:v>
                </c:pt>
                <c:pt idx="4">
                  <c:v>Being over 55 years old</c:v>
                </c:pt>
                <c:pt idx="5">
                  <c:v>Religion or beliefs</c:v>
                </c:pt>
                <c:pt idx="6">
                  <c:v>Gender</c:v>
                </c:pt>
                <c:pt idx="7">
                  <c:v>Being under 30 years old</c:v>
                </c:pt>
              </c:strCache>
            </c:strRef>
          </c:cat>
          <c:val>
            <c:numRef>
              <c:f>Sheet1!$B$2:$B$9</c:f>
              <c:numCache>
                <c:formatCode>0%</c:formatCode>
                <c:ptCount val="8"/>
                <c:pt idx="0">
                  <c:v>0.56000000000000005</c:v>
                </c:pt>
                <c:pt idx="1">
                  <c:v>0.46</c:v>
                </c:pt>
                <c:pt idx="2">
                  <c:v>0.46</c:v>
                </c:pt>
                <c:pt idx="3">
                  <c:v>0.45</c:v>
                </c:pt>
                <c:pt idx="4">
                  <c:v>0.45</c:v>
                </c:pt>
                <c:pt idx="5">
                  <c:v>0.39</c:v>
                </c:pt>
                <c:pt idx="6">
                  <c:v>0.31</c:v>
                </c:pt>
                <c:pt idx="7">
                  <c:v>0.18</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Sheet1!$A$2:$A$9</c:f>
              <c:strCache>
                <c:ptCount val="8"/>
                <c:pt idx="0">
                  <c:v>Ethnic origin</c:v>
                </c:pt>
                <c:pt idx="1">
                  <c:v>Disability</c:v>
                </c:pt>
                <c:pt idx="2">
                  <c:v>Sexual Orientation</c:v>
                </c:pt>
                <c:pt idx="3">
                  <c:v>Gender Identity</c:v>
                </c:pt>
                <c:pt idx="4">
                  <c:v>Being over 55 years old</c:v>
                </c:pt>
                <c:pt idx="5">
                  <c:v>Religion or beliefs</c:v>
                </c:pt>
                <c:pt idx="6">
                  <c:v>Gender</c:v>
                </c:pt>
                <c:pt idx="7">
                  <c:v>Being under 30 years old</c:v>
                </c:pt>
              </c:strCache>
            </c:strRef>
          </c:cat>
          <c:val>
            <c:numRef>
              <c:f>Sheet1!$C$2:$C$9</c:f>
              <c:numCache>
                <c:formatCode>General</c:formatCode>
                <c:ptCount val="8"/>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Sheet1!$A$2:$A$9</c:f>
              <c:strCache>
                <c:ptCount val="8"/>
                <c:pt idx="0">
                  <c:v>Ethnic origin</c:v>
                </c:pt>
                <c:pt idx="1">
                  <c:v>Disability</c:v>
                </c:pt>
                <c:pt idx="2">
                  <c:v>Sexual Orientation</c:v>
                </c:pt>
                <c:pt idx="3">
                  <c:v>Gender Identity</c:v>
                </c:pt>
                <c:pt idx="4">
                  <c:v>Being over 55 years old</c:v>
                </c:pt>
                <c:pt idx="5">
                  <c:v>Religion or beliefs</c:v>
                </c:pt>
                <c:pt idx="6">
                  <c:v>Gender</c:v>
                </c:pt>
                <c:pt idx="7">
                  <c:v>Being under 30 years old</c:v>
                </c:pt>
              </c:strCache>
            </c:strRef>
          </c:cat>
          <c:val>
            <c:numRef>
              <c:f>Sheet1!$D$2:$D$9</c:f>
              <c:numCache>
                <c:formatCode>General</c:formatCode>
                <c:ptCount val="8"/>
              </c:numCache>
            </c:numRef>
          </c:val>
        </c:ser>
        <c:dLbls>
          <c:showLegendKey val="0"/>
          <c:showVal val="0"/>
          <c:showCatName val="0"/>
          <c:showSerName val="0"/>
          <c:showPercent val="0"/>
          <c:showBubbleSize val="0"/>
        </c:dLbls>
        <c:gapWidth val="182"/>
        <c:axId val="337062352"/>
        <c:axId val="337062744"/>
      </c:barChart>
      <c:catAx>
        <c:axId val="337062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37062744"/>
        <c:crosses val="autoZero"/>
        <c:auto val="1"/>
        <c:lblAlgn val="ctr"/>
        <c:lblOffset val="100"/>
        <c:noMultiLvlLbl val="0"/>
      </c:catAx>
      <c:valAx>
        <c:axId val="337062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3706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Sheet4!$A$2</c:f>
              <c:strCache>
                <c:ptCount val="1"/>
                <c:pt idx="0">
                  <c:v>Low</c:v>
                </c:pt>
              </c:strCache>
            </c:strRef>
          </c:tx>
          <c:marker>
            <c:symbol val="none"/>
          </c:marker>
          <c:cat>
            <c:strRef>
              <c:f>Sheet4!$B$1:$D$1</c:f>
              <c:strCache>
                <c:ptCount val="3"/>
                <c:pt idx="0">
                  <c:v>WNLE</c:v>
                </c:pt>
                <c:pt idx="1">
                  <c:v>FNLE</c:v>
                </c:pt>
                <c:pt idx="2">
                  <c:v>MNLE</c:v>
                </c:pt>
              </c:strCache>
            </c:strRef>
          </c:cat>
          <c:val>
            <c:numRef>
              <c:f>Sheet4!$B$2:$D$2</c:f>
              <c:numCache>
                <c:formatCode>####.000</c:formatCode>
                <c:ptCount val="3"/>
                <c:pt idx="0">
                  <c:v>33.637931034482762</c:v>
                </c:pt>
                <c:pt idx="1">
                  <c:v>33.346666666666664</c:v>
                </c:pt>
                <c:pt idx="2">
                  <c:v>25.500000000000025</c:v>
                </c:pt>
              </c:numCache>
            </c:numRef>
          </c:val>
          <c:smooth val="0"/>
        </c:ser>
        <c:ser>
          <c:idx val="1"/>
          <c:order val="1"/>
          <c:tx>
            <c:strRef>
              <c:f>Sheet4!$A$3</c:f>
              <c:strCache>
                <c:ptCount val="1"/>
                <c:pt idx="0">
                  <c:v>Medium</c:v>
                </c:pt>
              </c:strCache>
            </c:strRef>
          </c:tx>
          <c:marker>
            <c:symbol val="none"/>
          </c:marker>
          <c:cat>
            <c:strRef>
              <c:f>Sheet4!$B$1:$D$1</c:f>
              <c:strCache>
                <c:ptCount val="3"/>
                <c:pt idx="0">
                  <c:v>WNLE</c:v>
                </c:pt>
                <c:pt idx="1">
                  <c:v>FNLE</c:v>
                </c:pt>
                <c:pt idx="2">
                  <c:v>MNLE</c:v>
                </c:pt>
              </c:strCache>
            </c:strRef>
          </c:cat>
          <c:val>
            <c:numRef>
              <c:f>Sheet4!$B$3:$D$3</c:f>
              <c:numCache>
                <c:formatCode>####.000</c:formatCode>
                <c:ptCount val="3"/>
                <c:pt idx="0">
                  <c:v>34.264705882352942</c:v>
                </c:pt>
                <c:pt idx="1">
                  <c:v>34.739726027397261</c:v>
                </c:pt>
                <c:pt idx="2">
                  <c:v>33.500000000000007</c:v>
                </c:pt>
              </c:numCache>
            </c:numRef>
          </c:val>
          <c:smooth val="0"/>
        </c:ser>
        <c:ser>
          <c:idx val="2"/>
          <c:order val="2"/>
          <c:tx>
            <c:strRef>
              <c:f>Sheet4!$A$4</c:f>
              <c:strCache>
                <c:ptCount val="1"/>
                <c:pt idx="0">
                  <c:v>High</c:v>
                </c:pt>
              </c:strCache>
            </c:strRef>
          </c:tx>
          <c:marker>
            <c:symbol val="none"/>
          </c:marker>
          <c:cat>
            <c:strRef>
              <c:f>Sheet4!$B$1:$D$1</c:f>
              <c:strCache>
                <c:ptCount val="3"/>
                <c:pt idx="0">
                  <c:v>WNLE</c:v>
                </c:pt>
                <c:pt idx="1">
                  <c:v>FNLE</c:v>
                </c:pt>
                <c:pt idx="2">
                  <c:v>MNLE</c:v>
                </c:pt>
              </c:strCache>
            </c:strRef>
          </c:cat>
          <c:val>
            <c:numRef>
              <c:f>Sheet4!$B$4:$D$4</c:f>
              <c:numCache>
                <c:formatCode>####.000</c:formatCode>
                <c:ptCount val="3"/>
                <c:pt idx="0">
                  <c:v>35.272727272727266</c:v>
                </c:pt>
                <c:pt idx="1">
                  <c:v>36.306451612903238</c:v>
                </c:pt>
                <c:pt idx="2">
                  <c:v>35.409090909090885</c:v>
                </c:pt>
              </c:numCache>
            </c:numRef>
          </c:val>
          <c:smooth val="0"/>
        </c:ser>
        <c:dLbls>
          <c:showLegendKey val="0"/>
          <c:showVal val="0"/>
          <c:showCatName val="0"/>
          <c:showSerName val="0"/>
          <c:showPercent val="0"/>
          <c:showBubbleSize val="0"/>
        </c:dLbls>
        <c:smooth val="0"/>
        <c:axId val="336736800"/>
        <c:axId val="336737192"/>
      </c:lineChart>
      <c:catAx>
        <c:axId val="336736800"/>
        <c:scaling>
          <c:orientation val="minMax"/>
        </c:scaling>
        <c:delete val="0"/>
        <c:axPos val="b"/>
        <c:numFmt formatCode="General" sourceLinked="0"/>
        <c:majorTickMark val="out"/>
        <c:minorTickMark val="none"/>
        <c:tickLblPos val="nextTo"/>
        <c:crossAx val="336737192"/>
        <c:crossesAt val="25"/>
        <c:auto val="1"/>
        <c:lblAlgn val="ctr"/>
        <c:lblOffset val="100"/>
        <c:noMultiLvlLbl val="0"/>
      </c:catAx>
      <c:valAx>
        <c:axId val="336737192"/>
        <c:scaling>
          <c:orientation val="minMax"/>
          <c:min val="25"/>
        </c:scaling>
        <c:delete val="0"/>
        <c:axPos val="l"/>
        <c:majorGridlines/>
        <c:numFmt formatCode="0" sourceLinked="0"/>
        <c:majorTickMark val="out"/>
        <c:minorTickMark val="none"/>
        <c:tickLblPos val="nextTo"/>
        <c:crossAx val="336736800"/>
        <c:crosses val="autoZero"/>
        <c:crossBetween val="between"/>
        <c:majorUnit val="5"/>
      </c:valAx>
    </c:plotArea>
    <c:legend>
      <c:legendPos val="r"/>
      <c:overlay val="0"/>
    </c:legend>
    <c:plotVisOnly val="1"/>
    <c:dispBlanksAs val="gap"/>
    <c:showDLblsOverMax val="0"/>
  </c:chart>
  <c:spPr>
    <a:solidFill>
      <a:srgbClr val="000000"/>
    </a:solidFill>
  </c:spPr>
  <c:txPr>
    <a:bodyPr/>
    <a:lstStyle/>
    <a:p>
      <a:pPr>
        <a:defRPr sz="1800"/>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Sheet5!$A$2</c:f>
              <c:strCache>
                <c:ptCount val="1"/>
                <c:pt idx="0">
                  <c:v>Low</c:v>
                </c:pt>
              </c:strCache>
            </c:strRef>
          </c:tx>
          <c:marker>
            <c:symbol val="none"/>
          </c:marker>
          <c:cat>
            <c:strRef>
              <c:f>Sheet5!$B$1:$D$1</c:f>
              <c:strCache>
                <c:ptCount val="3"/>
                <c:pt idx="0">
                  <c:v>WNLE</c:v>
                </c:pt>
                <c:pt idx="1">
                  <c:v>FNLE</c:v>
                </c:pt>
                <c:pt idx="2">
                  <c:v>MNLE</c:v>
                </c:pt>
              </c:strCache>
            </c:strRef>
          </c:cat>
          <c:val>
            <c:numRef>
              <c:f>Sheet5!$B$2:$D$2</c:f>
              <c:numCache>
                <c:formatCode>####.000</c:formatCode>
                <c:ptCount val="3"/>
                <c:pt idx="0">
                  <c:v>32.673913043478272</c:v>
                </c:pt>
                <c:pt idx="1">
                  <c:v>33.957894736842114</c:v>
                </c:pt>
                <c:pt idx="2">
                  <c:v>27.000000000000036</c:v>
                </c:pt>
              </c:numCache>
            </c:numRef>
          </c:val>
          <c:smooth val="0"/>
        </c:ser>
        <c:ser>
          <c:idx val="1"/>
          <c:order val="1"/>
          <c:tx>
            <c:strRef>
              <c:f>Sheet5!$A$3</c:f>
              <c:strCache>
                <c:ptCount val="1"/>
                <c:pt idx="0">
                  <c:v>Medium</c:v>
                </c:pt>
              </c:strCache>
            </c:strRef>
          </c:tx>
          <c:marker>
            <c:symbol val="none"/>
          </c:marker>
          <c:cat>
            <c:strRef>
              <c:f>Sheet5!$B$1:$D$1</c:f>
              <c:strCache>
                <c:ptCount val="3"/>
                <c:pt idx="0">
                  <c:v>WNLE</c:v>
                </c:pt>
                <c:pt idx="1">
                  <c:v>FNLE</c:v>
                </c:pt>
                <c:pt idx="2">
                  <c:v>MNLE</c:v>
                </c:pt>
              </c:strCache>
            </c:strRef>
          </c:cat>
          <c:val>
            <c:numRef>
              <c:f>Sheet5!$B$3:$D$3</c:f>
              <c:numCache>
                <c:formatCode>####.000</c:formatCode>
                <c:ptCount val="3"/>
                <c:pt idx="0">
                  <c:v>34.609756097560982</c:v>
                </c:pt>
                <c:pt idx="1">
                  <c:v>34.483333333333341</c:v>
                </c:pt>
                <c:pt idx="2">
                  <c:v>30.250000000000021</c:v>
                </c:pt>
              </c:numCache>
            </c:numRef>
          </c:val>
          <c:smooth val="0"/>
        </c:ser>
        <c:ser>
          <c:idx val="2"/>
          <c:order val="2"/>
          <c:tx>
            <c:strRef>
              <c:f>Sheet5!$A$4</c:f>
              <c:strCache>
                <c:ptCount val="1"/>
                <c:pt idx="0">
                  <c:v>High</c:v>
                </c:pt>
              </c:strCache>
            </c:strRef>
          </c:tx>
          <c:marker>
            <c:symbol val="none"/>
          </c:marker>
          <c:cat>
            <c:strRef>
              <c:f>Sheet5!$B$1:$D$1</c:f>
              <c:strCache>
                <c:ptCount val="3"/>
                <c:pt idx="0">
                  <c:v>WNLE</c:v>
                </c:pt>
                <c:pt idx="1">
                  <c:v>FNLE</c:v>
                </c:pt>
                <c:pt idx="2">
                  <c:v>MNLE</c:v>
                </c:pt>
              </c:strCache>
            </c:strRef>
          </c:cat>
          <c:val>
            <c:numRef>
              <c:f>Sheet5!$B$4:$D$4</c:f>
              <c:numCache>
                <c:formatCode>####.000</c:formatCode>
                <c:ptCount val="3"/>
                <c:pt idx="0">
                  <c:v>36.516129032258071</c:v>
                </c:pt>
                <c:pt idx="1">
                  <c:v>37.125</c:v>
                </c:pt>
                <c:pt idx="2">
                  <c:v>38.153846153846139</c:v>
                </c:pt>
              </c:numCache>
            </c:numRef>
          </c:val>
          <c:smooth val="0"/>
        </c:ser>
        <c:dLbls>
          <c:showLegendKey val="0"/>
          <c:showVal val="0"/>
          <c:showCatName val="0"/>
          <c:showSerName val="0"/>
          <c:showPercent val="0"/>
          <c:showBubbleSize val="0"/>
        </c:dLbls>
        <c:smooth val="0"/>
        <c:axId val="340064744"/>
        <c:axId val="340064352"/>
      </c:lineChart>
      <c:catAx>
        <c:axId val="340064744"/>
        <c:scaling>
          <c:orientation val="minMax"/>
        </c:scaling>
        <c:delete val="0"/>
        <c:axPos val="b"/>
        <c:numFmt formatCode="General" sourceLinked="0"/>
        <c:majorTickMark val="out"/>
        <c:minorTickMark val="none"/>
        <c:tickLblPos val="nextTo"/>
        <c:crossAx val="340064352"/>
        <c:crosses val="autoZero"/>
        <c:auto val="1"/>
        <c:lblAlgn val="ctr"/>
        <c:lblOffset val="100"/>
        <c:noMultiLvlLbl val="0"/>
      </c:catAx>
      <c:valAx>
        <c:axId val="340064352"/>
        <c:scaling>
          <c:orientation val="minMax"/>
          <c:max val="40"/>
          <c:min val="25"/>
        </c:scaling>
        <c:delete val="0"/>
        <c:axPos val="l"/>
        <c:majorGridlines/>
        <c:numFmt formatCode="0" sourceLinked="0"/>
        <c:majorTickMark val="out"/>
        <c:minorTickMark val="none"/>
        <c:tickLblPos val="nextTo"/>
        <c:crossAx val="340064744"/>
        <c:crosses val="autoZero"/>
        <c:crossBetween val="between"/>
        <c:majorUnit val="5"/>
      </c:valAx>
    </c:plotArea>
    <c:legend>
      <c:legendPos val="r"/>
      <c:overlay val="0"/>
    </c:legend>
    <c:plotVisOnly val="1"/>
    <c:dispBlanksAs val="gap"/>
    <c:showDLblsOverMax val="0"/>
  </c:chart>
  <c:txPr>
    <a:bodyPr/>
    <a:lstStyle/>
    <a:p>
      <a:pPr>
        <a:defRPr sz="1800"/>
      </a:pPr>
      <a:endParaRPr lang="sv-S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826B7-E856-47F3-9AFF-19CC566B12C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pt-PT"/>
        </a:p>
      </dgm:t>
    </dgm:pt>
    <dgm:pt modelId="{E4028EEC-5D3E-462D-B05A-8F79199B0A76}">
      <dgm:prSet phldrT="[Text]" custT="1"/>
      <dgm:spPr/>
      <dgm:t>
        <a:bodyPr/>
        <a:lstStyle/>
        <a:p>
          <a:r>
            <a:rPr lang="pt-PT" sz="1800" b="1" dirty="0" err="1" smtClean="0"/>
            <a:t>Protective</a:t>
          </a:r>
          <a:r>
            <a:rPr lang="pt-PT" sz="1800" b="1" dirty="0" smtClean="0"/>
            <a:t> </a:t>
          </a:r>
          <a:r>
            <a:rPr lang="pt-PT" sz="1800" b="1" dirty="0" err="1" smtClean="0"/>
            <a:t>factors</a:t>
          </a:r>
          <a:endParaRPr lang="pt-PT" sz="1800" b="1" dirty="0"/>
        </a:p>
      </dgm:t>
    </dgm:pt>
    <dgm:pt modelId="{259BEACD-4C2B-40A9-845D-1A8FB7D6B2E1}" type="parTrans" cxnId="{A87B68B7-4EF4-461D-A5EB-2EE4D25446E4}">
      <dgm:prSet/>
      <dgm:spPr/>
      <dgm:t>
        <a:bodyPr/>
        <a:lstStyle/>
        <a:p>
          <a:endParaRPr lang="pt-PT"/>
        </a:p>
      </dgm:t>
    </dgm:pt>
    <dgm:pt modelId="{FB8E4CDF-C771-40F6-AC12-CB3D377808BD}" type="sibTrans" cxnId="{A87B68B7-4EF4-461D-A5EB-2EE4D25446E4}">
      <dgm:prSet/>
      <dgm:spPr/>
      <dgm:t>
        <a:bodyPr/>
        <a:lstStyle/>
        <a:p>
          <a:endParaRPr lang="pt-PT"/>
        </a:p>
      </dgm:t>
    </dgm:pt>
    <dgm:pt modelId="{B207F43D-DCE8-4F9F-B9CD-7D7D1DC1C1E9}">
      <dgm:prSet phldrT="[Text]" custT="1"/>
      <dgm:spPr/>
      <dgm:t>
        <a:bodyPr/>
        <a:lstStyle/>
        <a:p>
          <a:r>
            <a:rPr lang="pt-PT" sz="1800" dirty="0" err="1" smtClean="0"/>
            <a:t>Lack</a:t>
          </a:r>
          <a:endParaRPr lang="pt-PT" sz="1800" dirty="0"/>
        </a:p>
      </dgm:t>
    </dgm:pt>
    <dgm:pt modelId="{F7E78D51-E658-404B-BB44-C9AC6F3EA953}" type="parTrans" cxnId="{C60E99C4-493E-4C30-99FC-0766B86EA046}">
      <dgm:prSet/>
      <dgm:spPr/>
      <dgm:t>
        <a:bodyPr/>
        <a:lstStyle/>
        <a:p>
          <a:endParaRPr lang="pt-PT"/>
        </a:p>
      </dgm:t>
    </dgm:pt>
    <dgm:pt modelId="{53D83C95-BED7-4391-AC9D-D993552D64E1}" type="sibTrans" cxnId="{C60E99C4-493E-4C30-99FC-0766B86EA046}">
      <dgm:prSet/>
      <dgm:spPr/>
      <dgm:t>
        <a:bodyPr/>
        <a:lstStyle/>
        <a:p>
          <a:endParaRPr lang="pt-PT"/>
        </a:p>
      </dgm:t>
    </dgm:pt>
    <dgm:pt modelId="{8FD5C48F-CDE7-4390-8CDB-5B50C31810A2}">
      <dgm:prSet phldrT="[Text]" custT="1"/>
      <dgm:spPr/>
      <dgm:t>
        <a:bodyPr/>
        <a:lstStyle/>
        <a:p>
          <a:r>
            <a:rPr lang="pt-PT" sz="1800" b="1" dirty="0" err="1" smtClean="0"/>
            <a:t>Risk</a:t>
          </a:r>
          <a:endParaRPr lang="pt-PT" sz="1800" b="1" dirty="0" smtClean="0"/>
        </a:p>
        <a:p>
          <a:r>
            <a:rPr lang="pt-PT" sz="1800" b="1" dirty="0" err="1" smtClean="0"/>
            <a:t>factors</a:t>
          </a:r>
          <a:endParaRPr lang="pt-PT" sz="1800" b="1" dirty="0"/>
        </a:p>
      </dgm:t>
    </dgm:pt>
    <dgm:pt modelId="{E3ADF286-06A4-4036-BCE3-CDAF650E7483}" type="parTrans" cxnId="{2512003B-76B1-4080-9753-7ECA21A0D70E}">
      <dgm:prSet/>
      <dgm:spPr/>
      <dgm:t>
        <a:bodyPr/>
        <a:lstStyle/>
        <a:p>
          <a:endParaRPr lang="pt-PT"/>
        </a:p>
      </dgm:t>
    </dgm:pt>
    <dgm:pt modelId="{0BD3A50C-DC5F-49B6-BC02-2A9C2CA66BD0}" type="sibTrans" cxnId="{2512003B-76B1-4080-9753-7ECA21A0D70E}">
      <dgm:prSet/>
      <dgm:spPr/>
      <dgm:t>
        <a:bodyPr/>
        <a:lstStyle/>
        <a:p>
          <a:endParaRPr lang="pt-PT"/>
        </a:p>
      </dgm:t>
    </dgm:pt>
    <dgm:pt modelId="{A8F1E022-D847-405E-A81C-6A1CF3C016CB}">
      <dgm:prSet phldrT="[Text]" custT="1"/>
      <dgm:spPr/>
      <dgm:t>
        <a:bodyPr/>
        <a:lstStyle/>
        <a:p>
          <a:r>
            <a:rPr lang="pt-PT" sz="1800" dirty="0" err="1" smtClean="0"/>
            <a:t>Limited</a:t>
          </a:r>
          <a:r>
            <a:rPr lang="pt-PT" sz="1800" dirty="0" smtClean="0"/>
            <a:t> </a:t>
          </a:r>
          <a:r>
            <a:rPr lang="pt-PT" sz="1800" dirty="0" err="1" smtClean="0"/>
            <a:t>Learning</a:t>
          </a:r>
          <a:endParaRPr lang="pt-PT" sz="1800" dirty="0" smtClean="0"/>
        </a:p>
        <a:p>
          <a:r>
            <a:rPr lang="pt-PT" sz="1800" dirty="0" err="1" smtClean="0"/>
            <a:t>Opportunities</a:t>
          </a:r>
          <a:r>
            <a:rPr lang="pt-PT" sz="1800" dirty="0" smtClean="0"/>
            <a:t> </a:t>
          </a:r>
          <a:endParaRPr lang="pt-PT" sz="1800" dirty="0"/>
        </a:p>
      </dgm:t>
    </dgm:pt>
    <dgm:pt modelId="{9F51F169-CAAC-45CC-AC76-13D03BBBDB91}" type="parTrans" cxnId="{660FF5F2-D6F6-4134-961C-F6C582C0C4E0}">
      <dgm:prSet/>
      <dgm:spPr/>
      <dgm:t>
        <a:bodyPr/>
        <a:lstStyle/>
        <a:p>
          <a:endParaRPr lang="pt-PT"/>
        </a:p>
      </dgm:t>
    </dgm:pt>
    <dgm:pt modelId="{EC542E37-8A7D-4260-B246-8B25462B3D9C}" type="sibTrans" cxnId="{660FF5F2-D6F6-4134-961C-F6C582C0C4E0}">
      <dgm:prSet/>
      <dgm:spPr/>
      <dgm:t>
        <a:bodyPr/>
        <a:lstStyle/>
        <a:p>
          <a:endParaRPr lang="pt-PT"/>
        </a:p>
      </dgm:t>
    </dgm:pt>
    <dgm:pt modelId="{1010DFB8-B790-4D60-8431-6BC747D0C192}">
      <dgm:prSet phldrT="[Text]" custT="1"/>
      <dgm:spPr/>
      <dgm:t>
        <a:bodyPr/>
        <a:lstStyle/>
        <a:p>
          <a:r>
            <a:rPr lang="pt-PT" sz="1800" dirty="0" err="1" smtClean="0"/>
            <a:t>Discrimination</a:t>
          </a:r>
          <a:endParaRPr lang="pt-PT" sz="1800" dirty="0"/>
        </a:p>
      </dgm:t>
    </dgm:pt>
    <dgm:pt modelId="{1BC40652-E8C2-4BEF-8647-8A2EB19C9997}" type="parTrans" cxnId="{8ADBDD96-A6ED-4086-95D0-1F0F489A1153}">
      <dgm:prSet/>
      <dgm:spPr/>
      <dgm:t>
        <a:bodyPr/>
        <a:lstStyle/>
        <a:p>
          <a:endParaRPr lang="pt-PT"/>
        </a:p>
      </dgm:t>
    </dgm:pt>
    <dgm:pt modelId="{F7203462-84BE-418F-97C6-0DDF27B41E63}" type="sibTrans" cxnId="{8ADBDD96-A6ED-4086-95D0-1F0F489A1153}">
      <dgm:prSet/>
      <dgm:spPr/>
      <dgm:t>
        <a:bodyPr/>
        <a:lstStyle/>
        <a:p>
          <a:endParaRPr lang="pt-PT"/>
        </a:p>
      </dgm:t>
    </dgm:pt>
    <dgm:pt modelId="{2C47B30D-A7D5-4913-BA6F-A837EC69784E}">
      <dgm:prSet phldrT="[Text]" custT="1"/>
      <dgm:spPr/>
      <dgm:t>
        <a:bodyPr/>
        <a:lstStyle/>
        <a:p>
          <a:r>
            <a:rPr lang="pt-PT" sz="1800" dirty="0" err="1" smtClean="0"/>
            <a:t>Weaker</a:t>
          </a:r>
          <a:r>
            <a:rPr lang="pt-PT" sz="1800" dirty="0" smtClean="0"/>
            <a:t> </a:t>
          </a:r>
          <a:r>
            <a:rPr lang="pt-PT" sz="1800" dirty="0" err="1" smtClean="0"/>
            <a:t>Family</a:t>
          </a:r>
          <a:r>
            <a:rPr lang="pt-PT" sz="1800" dirty="0" smtClean="0"/>
            <a:t> </a:t>
          </a:r>
          <a:r>
            <a:rPr lang="pt-PT" sz="1800" dirty="0" err="1" smtClean="0"/>
            <a:t>Suuport</a:t>
          </a:r>
          <a:endParaRPr lang="pt-PT" sz="1800" dirty="0"/>
        </a:p>
      </dgm:t>
    </dgm:pt>
    <dgm:pt modelId="{8C7E91DB-061E-4289-B6ED-FBB3AEDE9C9F}" type="parTrans" cxnId="{44123953-65BA-41F5-919E-8C8CDD7984A4}">
      <dgm:prSet/>
      <dgm:spPr/>
      <dgm:t>
        <a:bodyPr/>
        <a:lstStyle/>
        <a:p>
          <a:endParaRPr lang="pt-PT"/>
        </a:p>
      </dgm:t>
    </dgm:pt>
    <dgm:pt modelId="{ED54AF04-5DA7-475E-8A7D-7D962E7CE214}" type="sibTrans" cxnId="{44123953-65BA-41F5-919E-8C8CDD7984A4}">
      <dgm:prSet/>
      <dgm:spPr/>
      <dgm:t>
        <a:bodyPr/>
        <a:lstStyle/>
        <a:p>
          <a:endParaRPr lang="pt-PT"/>
        </a:p>
      </dgm:t>
    </dgm:pt>
    <dgm:pt modelId="{7AA74454-42AA-4396-B1C3-A4145E3474E5}" type="pres">
      <dgm:prSet presAssocID="{131826B7-E856-47F3-9AFF-19CC566B12C7}" presName="outerComposite" presStyleCnt="0">
        <dgm:presLayoutVars>
          <dgm:chMax val="2"/>
          <dgm:animLvl val="lvl"/>
          <dgm:resizeHandles val="exact"/>
        </dgm:presLayoutVars>
      </dgm:prSet>
      <dgm:spPr/>
      <dgm:t>
        <a:bodyPr/>
        <a:lstStyle/>
        <a:p>
          <a:endParaRPr lang="pt-PT"/>
        </a:p>
      </dgm:t>
    </dgm:pt>
    <dgm:pt modelId="{675E830C-5A03-4651-A5A1-853ED2B9DE52}" type="pres">
      <dgm:prSet presAssocID="{131826B7-E856-47F3-9AFF-19CC566B12C7}" presName="dummyMaxCanvas" presStyleCnt="0"/>
      <dgm:spPr/>
    </dgm:pt>
    <dgm:pt modelId="{C6C1CF71-15C2-4A11-AFDE-0A81D0300EF4}" type="pres">
      <dgm:prSet presAssocID="{131826B7-E856-47F3-9AFF-19CC566B12C7}" presName="parentComposite" presStyleCnt="0"/>
      <dgm:spPr/>
    </dgm:pt>
    <dgm:pt modelId="{7606C04F-7175-4E12-8391-8CCF455EC9AD}" type="pres">
      <dgm:prSet presAssocID="{131826B7-E856-47F3-9AFF-19CC566B12C7}" presName="parent1" presStyleLbl="alignAccFollowNode1" presStyleIdx="0" presStyleCnt="4" custAng="0" custScaleX="117363" custLinFactNeighborX="-19804" custLinFactNeighborY="2999">
        <dgm:presLayoutVars>
          <dgm:chMax val="4"/>
        </dgm:presLayoutVars>
      </dgm:prSet>
      <dgm:spPr/>
      <dgm:t>
        <a:bodyPr/>
        <a:lstStyle/>
        <a:p>
          <a:endParaRPr lang="pt-PT"/>
        </a:p>
      </dgm:t>
    </dgm:pt>
    <dgm:pt modelId="{0C5CA6DF-1BA4-468A-B666-E04ACCF14EFA}" type="pres">
      <dgm:prSet presAssocID="{131826B7-E856-47F3-9AFF-19CC566B12C7}" presName="parent2" presStyleLbl="alignAccFollowNode1" presStyleIdx="1" presStyleCnt="4" custAng="0" custScaleX="117363" custLinFactNeighborX="7759" custLinFactNeighborY="2999">
        <dgm:presLayoutVars>
          <dgm:chMax val="4"/>
        </dgm:presLayoutVars>
      </dgm:prSet>
      <dgm:spPr/>
      <dgm:t>
        <a:bodyPr/>
        <a:lstStyle/>
        <a:p>
          <a:endParaRPr lang="pt-PT"/>
        </a:p>
      </dgm:t>
    </dgm:pt>
    <dgm:pt modelId="{EAAAD7F4-5021-4368-A294-F95A4E91C2DA}" type="pres">
      <dgm:prSet presAssocID="{131826B7-E856-47F3-9AFF-19CC566B12C7}" presName="childrenComposite" presStyleCnt="0"/>
      <dgm:spPr/>
    </dgm:pt>
    <dgm:pt modelId="{4193A730-9FE5-45DA-9D9A-B06046E41016}" type="pres">
      <dgm:prSet presAssocID="{131826B7-E856-47F3-9AFF-19CC566B12C7}" presName="dummyMaxCanvas_ChildArea" presStyleCnt="0"/>
      <dgm:spPr/>
    </dgm:pt>
    <dgm:pt modelId="{AAED7901-A4AB-4908-8446-043EE3BC6160}" type="pres">
      <dgm:prSet presAssocID="{131826B7-E856-47F3-9AFF-19CC566B12C7}" presName="fulcrum" presStyleLbl="alignAccFollowNode1" presStyleIdx="2" presStyleCnt="4"/>
      <dgm:spPr/>
    </dgm:pt>
    <dgm:pt modelId="{29919B1E-9198-49B3-AAF2-40B647FE16A3}" type="pres">
      <dgm:prSet presAssocID="{131826B7-E856-47F3-9AFF-19CC566B12C7}" presName="balance_13" presStyleLbl="alignAccFollowNode1" presStyleIdx="3" presStyleCnt="4" custAng="21360000" custScaleX="157946" custScaleY="137363">
        <dgm:presLayoutVars>
          <dgm:bulletEnabled val="1"/>
        </dgm:presLayoutVars>
      </dgm:prSet>
      <dgm:spPr/>
    </dgm:pt>
    <dgm:pt modelId="{4E53F44B-70C9-41E8-925A-7E80C22B11EC}" type="pres">
      <dgm:prSet presAssocID="{131826B7-E856-47F3-9AFF-19CC566B12C7}" presName="right_13_1" presStyleLbl="node1" presStyleIdx="0" presStyleCnt="4" custAng="21360000" custScaleX="173135" custLinFactNeighborX="7772" custLinFactNeighborY="-15574">
        <dgm:presLayoutVars>
          <dgm:bulletEnabled val="1"/>
        </dgm:presLayoutVars>
      </dgm:prSet>
      <dgm:spPr/>
      <dgm:t>
        <a:bodyPr/>
        <a:lstStyle/>
        <a:p>
          <a:endParaRPr lang="pt-PT"/>
        </a:p>
      </dgm:t>
    </dgm:pt>
    <dgm:pt modelId="{4B779D58-E6B4-46E4-A44C-3E82E3EA932E}" type="pres">
      <dgm:prSet presAssocID="{131826B7-E856-47F3-9AFF-19CC566B12C7}" presName="right_13_2" presStyleLbl="node1" presStyleIdx="1" presStyleCnt="4" custAng="21360000" custScaleX="173135" custLinFactNeighborX="4258" custLinFactNeighborY="-15369">
        <dgm:presLayoutVars>
          <dgm:bulletEnabled val="1"/>
        </dgm:presLayoutVars>
      </dgm:prSet>
      <dgm:spPr/>
      <dgm:t>
        <a:bodyPr/>
        <a:lstStyle/>
        <a:p>
          <a:endParaRPr lang="pt-PT"/>
        </a:p>
      </dgm:t>
    </dgm:pt>
    <dgm:pt modelId="{8F9F62AE-318B-4BFA-B7B5-0AB94C755D73}" type="pres">
      <dgm:prSet presAssocID="{131826B7-E856-47F3-9AFF-19CC566B12C7}" presName="right_13_3" presStyleLbl="node1" presStyleIdx="2" presStyleCnt="4" custAng="21360000" custScaleX="173135" custLinFactNeighborX="745" custLinFactNeighborY="-15431">
        <dgm:presLayoutVars>
          <dgm:bulletEnabled val="1"/>
        </dgm:presLayoutVars>
      </dgm:prSet>
      <dgm:spPr/>
      <dgm:t>
        <a:bodyPr/>
        <a:lstStyle/>
        <a:p>
          <a:endParaRPr lang="pt-PT"/>
        </a:p>
      </dgm:t>
    </dgm:pt>
    <dgm:pt modelId="{61C42CAE-1085-4E89-A8A0-E25F7E45A334}" type="pres">
      <dgm:prSet presAssocID="{131826B7-E856-47F3-9AFF-19CC566B12C7}" presName="left_13_1" presStyleLbl="node1" presStyleIdx="3" presStyleCnt="4" custAng="21360000" custScaleX="127220" custLinFactNeighborX="-21339" custLinFactNeighborY="6553">
        <dgm:presLayoutVars>
          <dgm:bulletEnabled val="1"/>
        </dgm:presLayoutVars>
      </dgm:prSet>
      <dgm:spPr/>
      <dgm:t>
        <a:bodyPr/>
        <a:lstStyle/>
        <a:p>
          <a:endParaRPr lang="pt-PT"/>
        </a:p>
      </dgm:t>
    </dgm:pt>
  </dgm:ptLst>
  <dgm:cxnLst>
    <dgm:cxn modelId="{C60E99C4-493E-4C30-99FC-0766B86EA046}" srcId="{E4028EEC-5D3E-462D-B05A-8F79199B0A76}" destId="{B207F43D-DCE8-4F9F-B9CD-7D7D1DC1C1E9}" srcOrd="0" destOrd="0" parTransId="{F7E78D51-E658-404B-BB44-C9AC6F3EA953}" sibTransId="{53D83C95-BED7-4391-AC9D-D993552D64E1}"/>
    <dgm:cxn modelId="{8ADBDD96-A6ED-4086-95D0-1F0F489A1153}" srcId="{8FD5C48F-CDE7-4390-8CDB-5B50C31810A2}" destId="{1010DFB8-B790-4D60-8431-6BC747D0C192}" srcOrd="1" destOrd="0" parTransId="{1BC40652-E8C2-4BEF-8647-8A2EB19C9997}" sibTransId="{F7203462-84BE-418F-97C6-0DDF27B41E63}"/>
    <dgm:cxn modelId="{B8A7DD42-0717-449D-9AC6-BE37C6226757}" type="presOf" srcId="{A8F1E022-D847-405E-A81C-6A1CF3C016CB}" destId="{4E53F44B-70C9-41E8-925A-7E80C22B11EC}" srcOrd="0" destOrd="0" presId="urn:microsoft.com/office/officeart/2005/8/layout/balance1"/>
    <dgm:cxn modelId="{2512003B-76B1-4080-9753-7ECA21A0D70E}" srcId="{131826B7-E856-47F3-9AFF-19CC566B12C7}" destId="{8FD5C48F-CDE7-4390-8CDB-5B50C31810A2}" srcOrd="1" destOrd="0" parTransId="{E3ADF286-06A4-4036-BCE3-CDAF650E7483}" sibTransId="{0BD3A50C-DC5F-49B6-BC02-2A9C2CA66BD0}"/>
    <dgm:cxn modelId="{A87B68B7-4EF4-461D-A5EB-2EE4D25446E4}" srcId="{131826B7-E856-47F3-9AFF-19CC566B12C7}" destId="{E4028EEC-5D3E-462D-B05A-8F79199B0A76}" srcOrd="0" destOrd="0" parTransId="{259BEACD-4C2B-40A9-845D-1A8FB7D6B2E1}" sibTransId="{FB8E4CDF-C771-40F6-AC12-CB3D377808BD}"/>
    <dgm:cxn modelId="{7E146F45-AA58-4E4E-AC3B-FB4A46F8FC00}" type="presOf" srcId="{131826B7-E856-47F3-9AFF-19CC566B12C7}" destId="{7AA74454-42AA-4396-B1C3-A4145E3474E5}" srcOrd="0" destOrd="0" presId="urn:microsoft.com/office/officeart/2005/8/layout/balance1"/>
    <dgm:cxn modelId="{F47E3DCB-7F91-4673-8816-E0959974F42B}" type="presOf" srcId="{8FD5C48F-CDE7-4390-8CDB-5B50C31810A2}" destId="{0C5CA6DF-1BA4-468A-B666-E04ACCF14EFA}" srcOrd="0" destOrd="0" presId="urn:microsoft.com/office/officeart/2005/8/layout/balance1"/>
    <dgm:cxn modelId="{660FF5F2-D6F6-4134-961C-F6C582C0C4E0}" srcId="{8FD5C48F-CDE7-4390-8CDB-5B50C31810A2}" destId="{A8F1E022-D847-405E-A81C-6A1CF3C016CB}" srcOrd="0" destOrd="0" parTransId="{9F51F169-CAAC-45CC-AC76-13D03BBBDB91}" sibTransId="{EC542E37-8A7D-4260-B246-8B25462B3D9C}"/>
    <dgm:cxn modelId="{44123953-65BA-41F5-919E-8C8CDD7984A4}" srcId="{8FD5C48F-CDE7-4390-8CDB-5B50C31810A2}" destId="{2C47B30D-A7D5-4913-BA6F-A837EC69784E}" srcOrd="2" destOrd="0" parTransId="{8C7E91DB-061E-4289-B6ED-FBB3AEDE9C9F}" sibTransId="{ED54AF04-5DA7-475E-8A7D-7D962E7CE214}"/>
    <dgm:cxn modelId="{0722F0DF-EAE0-43AF-BE2F-93E8A774DAAF}" type="presOf" srcId="{1010DFB8-B790-4D60-8431-6BC747D0C192}" destId="{4B779D58-E6B4-46E4-A44C-3E82E3EA932E}" srcOrd="0" destOrd="0" presId="urn:microsoft.com/office/officeart/2005/8/layout/balance1"/>
    <dgm:cxn modelId="{CEF7AE65-EE82-4488-8108-E04309A7EE3C}" type="presOf" srcId="{B207F43D-DCE8-4F9F-B9CD-7D7D1DC1C1E9}" destId="{61C42CAE-1085-4E89-A8A0-E25F7E45A334}" srcOrd="0" destOrd="0" presId="urn:microsoft.com/office/officeart/2005/8/layout/balance1"/>
    <dgm:cxn modelId="{6CDBE6B1-B267-4731-B6BD-E0CEA9278870}" type="presOf" srcId="{E4028EEC-5D3E-462D-B05A-8F79199B0A76}" destId="{7606C04F-7175-4E12-8391-8CCF455EC9AD}" srcOrd="0" destOrd="0" presId="urn:microsoft.com/office/officeart/2005/8/layout/balance1"/>
    <dgm:cxn modelId="{78122557-1A25-49A6-9226-A07B1FCAA2C4}" type="presOf" srcId="{2C47B30D-A7D5-4913-BA6F-A837EC69784E}" destId="{8F9F62AE-318B-4BFA-B7B5-0AB94C755D73}" srcOrd="0" destOrd="0" presId="urn:microsoft.com/office/officeart/2005/8/layout/balance1"/>
    <dgm:cxn modelId="{0336305D-F24D-4EFB-9C18-A3A405F94AEB}" type="presParOf" srcId="{7AA74454-42AA-4396-B1C3-A4145E3474E5}" destId="{675E830C-5A03-4651-A5A1-853ED2B9DE52}" srcOrd="0" destOrd="0" presId="urn:microsoft.com/office/officeart/2005/8/layout/balance1"/>
    <dgm:cxn modelId="{6C32DACE-41AA-4F4E-A812-F1E61E25D977}" type="presParOf" srcId="{7AA74454-42AA-4396-B1C3-A4145E3474E5}" destId="{C6C1CF71-15C2-4A11-AFDE-0A81D0300EF4}" srcOrd="1" destOrd="0" presId="urn:microsoft.com/office/officeart/2005/8/layout/balance1"/>
    <dgm:cxn modelId="{37A4262E-BDBF-4EF8-8A09-9C4030083FAC}" type="presParOf" srcId="{C6C1CF71-15C2-4A11-AFDE-0A81D0300EF4}" destId="{7606C04F-7175-4E12-8391-8CCF455EC9AD}" srcOrd="0" destOrd="0" presId="urn:microsoft.com/office/officeart/2005/8/layout/balance1"/>
    <dgm:cxn modelId="{997AE198-2C5B-4DD4-A4D3-D2F2AF323754}" type="presParOf" srcId="{C6C1CF71-15C2-4A11-AFDE-0A81D0300EF4}" destId="{0C5CA6DF-1BA4-468A-B666-E04ACCF14EFA}" srcOrd="1" destOrd="0" presId="urn:microsoft.com/office/officeart/2005/8/layout/balance1"/>
    <dgm:cxn modelId="{1E37B641-8871-4712-86DE-859ACFFE7182}" type="presParOf" srcId="{7AA74454-42AA-4396-B1C3-A4145E3474E5}" destId="{EAAAD7F4-5021-4368-A294-F95A4E91C2DA}" srcOrd="2" destOrd="0" presId="urn:microsoft.com/office/officeart/2005/8/layout/balance1"/>
    <dgm:cxn modelId="{553E3670-C0C8-403C-9A59-78F9756D0720}" type="presParOf" srcId="{EAAAD7F4-5021-4368-A294-F95A4E91C2DA}" destId="{4193A730-9FE5-45DA-9D9A-B06046E41016}" srcOrd="0" destOrd="0" presId="urn:microsoft.com/office/officeart/2005/8/layout/balance1"/>
    <dgm:cxn modelId="{A94A6CDF-76C9-4683-BA38-D5DE07E2E665}" type="presParOf" srcId="{EAAAD7F4-5021-4368-A294-F95A4E91C2DA}" destId="{AAED7901-A4AB-4908-8446-043EE3BC6160}" srcOrd="1" destOrd="0" presId="urn:microsoft.com/office/officeart/2005/8/layout/balance1"/>
    <dgm:cxn modelId="{AC85BB20-2776-46F5-B3C6-684396B308F6}" type="presParOf" srcId="{EAAAD7F4-5021-4368-A294-F95A4E91C2DA}" destId="{29919B1E-9198-49B3-AAF2-40B647FE16A3}" srcOrd="2" destOrd="0" presId="urn:microsoft.com/office/officeart/2005/8/layout/balance1"/>
    <dgm:cxn modelId="{741832C0-0C57-4796-9A5A-266A4F324383}" type="presParOf" srcId="{EAAAD7F4-5021-4368-A294-F95A4E91C2DA}" destId="{4E53F44B-70C9-41E8-925A-7E80C22B11EC}" srcOrd="3" destOrd="0" presId="urn:microsoft.com/office/officeart/2005/8/layout/balance1"/>
    <dgm:cxn modelId="{10173DF7-DB8B-4DFF-A6D4-76948D9D3174}" type="presParOf" srcId="{EAAAD7F4-5021-4368-A294-F95A4E91C2DA}" destId="{4B779D58-E6B4-46E4-A44C-3E82E3EA932E}" srcOrd="4" destOrd="0" presId="urn:microsoft.com/office/officeart/2005/8/layout/balance1"/>
    <dgm:cxn modelId="{F41DECFF-3997-41F9-80F6-E8E42CD22946}" type="presParOf" srcId="{EAAAD7F4-5021-4368-A294-F95A4E91C2DA}" destId="{8F9F62AE-318B-4BFA-B7B5-0AB94C755D73}" srcOrd="5" destOrd="0" presId="urn:microsoft.com/office/officeart/2005/8/layout/balance1"/>
    <dgm:cxn modelId="{F7E26180-BF27-40D4-84DF-AAE3F33905D9}" type="presParOf" srcId="{EAAAD7F4-5021-4368-A294-F95A4E91C2DA}" destId="{61C42CAE-1085-4E89-A8A0-E25F7E45A334}"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9/21/2014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9/21/2014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groups in society are especially affected by early school leaving, particularly those from poorer socio-economic backgrounds and vulnerable groups, such as persons with physical and mental disabilities or other special educational needs</a:t>
            </a:r>
          </a:p>
          <a:p>
            <a:r>
              <a:rPr lang="en-US" dirty="0" smtClean="0"/>
              <a:t> As young people with a migrant origin are often concentrated in lower socioeconomic groups, their average rate of early school leaving is double that of native youth</a:t>
            </a:r>
          </a:p>
          <a:p>
            <a:r>
              <a:rPr lang="en-US" dirty="0" smtClean="0"/>
              <a:t>The rate is even higher for Roma populations, who tend to be among the most socially excluded members of society</a:t>
            </a:r>
          </a:p>
          <a:p>
            <a:endParaRPr lang="pt-PT" dirty="0"/>
          </a:p>
        </p:txBody>
      </p:sp>
      <p:sp>
        <p:nvSpPr>
          <p:cNvPr id="4" name="Slide Number Placeholder 3"/>
          <p:cNvSpPr>
            <a:spLocks noGrp="1"/>
          </p:cNvSpPr>
          <p:nvPr>
            <p:ph type="sldNum" sz="quarter" idx="10"/>
          </p:nvPr>
        </p:nvSpPr>
        <p:spPr/>
        <p:txBody>
          <a:bodyPr/>
          <a:lstStyle/>
          <a:p>
            <a:fld id="{B045B7DE-1198-4F2F-B574-CA8CAE341642}" type="slidenum">
              <a:rPr lang="pt-PT" smtClean="0"/>
              <a:t>3</a:t>
            </a:fld>
            <a:endParaRPr lang="pt-PT"/>
          </a:p>
        </p:txBody>
      </p:sp>
    </p:spTree>
    <p:extLst>
      <p:ext uri="{BB962C8B-B14F-4D97-AF65-F5344CB8AC3E}">
        <p14:creationId xmlns:p14="http://schemas.microsoft.com/office/powerpoint/2010/main" val="371679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Such groups tend to suffer from weaker family support from their families, face discrimination within the education system and have more limited access to non-formal and in-formal learning opportunities outside compulsory schooling</a:t>
            </a:r>
          </a:p>
          <a:p>
            <a:endParaRPr lang="pt-PT" dirty="0"/>
          </a:p>
        </p:txBody>
      </p:sp>
      <p:sp>
        <p:nvSpPr>
          <p:cNvPr id="4" name="Slide Number Placeholder 3"/>
          <p:cNvSpPr>
            <a:spLocks noGrp="1"/>
          </p:cNvSpPr>
          <p:nvPr>
            <p:ph type="sldNum" sz="quarter" idx="10"/>
          </p:nvPr>
        </p:nvSpPr>
        <p:spPr/>
        <p:txBody>
          <a:bodyPr/>
          <a:lstStyle/>
          <a:p>
            <a:fld id="{B045B7DE-1198-4F2F-B574-CA8CAE341642}" type="slidenum">
              <a:rPr lang="pt-PT" smtClean="0"/>
              <a:t>4</a:t>
            </a:fld>
            <a:endParaRPr lang="pt-PT"/>
          </a:p>
        </p:txBody>
      </p:sp>
    </p:spTree>
    <p:extLst>
      <p:ext uri="{BB962C8B-B14F-4D97-AF65-F5344CB8AC3E}">
        <p14:creationId xmlns:p14="http://schemas.microsoft.com/office/powerpoint/2010/main" val="408633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B045B7DE-1198-4F2F-B574-CA8CAE341642}" type="slidenum">
              <a:rPr lang="pt-PT" smtClean="0"/>
              <a:t>9</a:t>
            </a:fld>
            <a:endParaRPr lang="pt-PT"/>
          </a:p>
        </p:txBody>
      </p:sp>
    </p:spTree>
    <p:extLst>
      <p:ext uri="{BB962C8B-B14F-4D97-AF65-F5344CB8AC3E}">
        <p14:creationId xmlns:p14="http://schemas.microsoft.com/office/powerpoint/2010/main" val="280946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Refugee resilience – adapt</a:t>
            </a:r>
            <a:r>
              <a:rPr lang="en-GB" baseline="0" dirty="0" smtClean="0"/>
              <a:t> often in completely unfamiliar </a:t>
            </a:r>
            <a:r>
              <a:rPr lang="en-GB" baseline="0" dirty="0" err="1" smtClean="0"/>
              <a:t>environmnents</a:t>
            </a:r>
            <a:r>
              <a:rPr lang="en-GB" baseline="0" dirty="0" smtClean="0"/>
              <a:t> (APA, 2010. Resilience and recovery after war: Refugee children and families in United States)</a:t>
            </a:r>
            <a:endParaRPr lang="en-GB" dirty="0"/>
          </a:p>
        </p:txBody>
      </p:sp>
      <p:sp>
        <p:nvSpPr>
          <p:cNvPr id="4" name="Slide Number Placeholder 3"/>
          <p:cNvSpPr>
            <a:spLocks noGrp="1"/>
          </p:cNvSpPr>
          <p:nvPr>
            <p:ph type="sldNum" sz="quarter" idx="10"/>
          </p:nvPr>
        </p:nvSpPr>
        <p:spPr/>
        <p:txBody>
          <a:bodyPr/>
          <a:lstStyle/>
          <a:p>
            <a:fld id="{B045B7DE-1198-4F2F-B574-CA8CAE341642}" type="slidenum">
              <a:rPr lang="pt-PT" smtClean="0"/>
              <a:t>14</a:t>
            </a:fld>
            <a:endParaRPr lang="pt-PT"/>
          </a:p>
        </p:txBody>
      </p:sp>
    </p:spTree>
    <p:extLst>
      <p:ext uri="{BB962C8B-B14F-4D97-AF65-F5344CB8AC3E}">
        <p14:creationId xmlns:p14="http://schemas.microsoft.com/office/powerpoint/2010/main" val="291304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pt-PT" dirty="0" err="1" smtClean="0"/>
              <a:t>Emprical</a:t>
            </a:r>
            <a:r>
              <a:rPr lang="pt-PT" dirty="0" smtClean="0"/>
              <a:t> </a:t>
            </a:r>
            <a:r>
              <a:rPr lang="pt-PT" dirty="0" err="1" smtClean="0"/>
              <a:t>and</a:t>
            </a:r>
            <a:r>
              <a:rPr lang="pt-PT" dirty="0" smtClean="0"/>
              <a:t> </a:t>
            </a:r>
            <a:r>
              <a:rPr lang="pt-PT" dirty="0" err="1" smtClean="0"/>
              <a:t>theoretical</a:t>
            </a:r>
            <a:r>
              <a:rPr lang="pt-PT" baseline="0" dirty="0" smtClean="0"/>
              <a:t> for </a:t>
            </a:r>
            <a:r>
              <a:rPr lang="pt-PT" baseline="0" dirty="0" err="1" smtClean="0"/>
              <a:t>both</a:t>
            </a:r>
            <a:r>
              <a:rPr lang="pt-PT" baseline="0" dirty="0" smtClean="0"/>
              <a:t> </a:t>
            </a:r>
            <a:r>
              <a:rPr lang="pt-PT" baseline="0" dirty="0" err="1" smtClean="0"/>
              <a:t>positions</a:t>
            </a:r>
            <a:r>
              <a:rPr lang="pt-PT" baseline="0" dirty="0" smtClean="0"/>
              <a:t>: incresse </a:t>
            </a:r>
            <a:r>
              <a:rPr lang="pt-PT" baseline="0" dirty="0" err="1" smtClean="0"/>
              <a:t>resilience</a:t>
            </a:r>
            <a:r>
              <a:rPr lang="pt-PT" baseline="0" dirty="0" smtClean="0"/>
              <a:t> </a:t>
            </a:r>
            <a:r>
              <a:rPr lang="pt-PT" baseline="0" dirty="0" err="1" smtClean="0"/>
              <a:t>and</a:t>
            </a:r>
            <a:r>
              <a:rPr lang="pt-PT" baseline="0" dirty="0" smtClean="0"/>
              <a:t> </a:t>
            </a:r>
            <a:r>
              <a:rPr lang="pt-PT" baseline="0" dirty="0" err="1" smtClean="0"/>
              <a:t>increase</a:t>
            </a:r>
            <a:r>
              <a:rPr lang="pt-PT" baseline="0" dirty="0" smtClean="0"/>
              <a:t> </a:t>
            </a:r>
            <a:r>
              <a:rPr lang="pt-PT" baseline="0" dirty="0" err="1" smtClean="0"/>
              <a:t>vulnerability</a:t>
            </a:r>
            <a:endParaRPr lang="pt-PT" dirty="0" smtClean="0"/>
          </a:p>
          <a:p>
            <a:endParaRPr lang="pt-PT" dirty="0"/>
          </a:p>
        </p:txBody>
      </p:sp>
      <p:sp>
        <p:nvSpPr>
          <p:cNvPr id="4" name="Slide Number Placeholder 3"/>
          <p:cNvSpPr>
            <a:spLocks noGrp="1"/>
          </p:cNvSpPr>
          <p:nvPr>
            <p:ph type="sldNum" sz="quarter" idx="10"/>
          </p:nvPr>
        </p:nvSpPr>
        <p:spPr/>
        <p:txBody>
          <a:bodyPr/>
          <a:lstStyle/>
          <a:p>
            <a:fld id="{B045B7DE-1198-4F2F-B574-CA8CAE341642}" type="slidenum">
              <a:rPr lang="pt-PT" smtClean="0"/>
              <a:t>18</a:t>
            </a:fld>
            <a:endParaRPr lang="pt-PT"/>
          </a:p>
        </p:txBody>
      </p:sp>
    </p:spTree>
    <p:extLst>
      <p:ext uri="{BB962C8B-B14F-4D97-AF65-F5344CB8AC3E}">
        <p14:creationId xmlns:p14="http://schemas.microsoft.com/office/powerpoint/2010/main" val="88148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Gifted children are often in educational situations that heighten their risk for adjustment problems </a:t>
            </a:r>
            <a:r>
              <a:rPr lang="en-US" sz="1400" i="1" dirty="0" smtClean="0"/>
              <a:t>(</a:t>
            </a:r>
            <a:r>
              <a:rPr lang="en-US" sz="1400" i="1" dirty="0" err="1" smtClean="0"/>
              <a:t>Pheiffer</a:t>
            </a:r>
            <a:r>
              <a:rPr lang="en-US" sz="1400" i="1" dirty="0" smtClean="0"/>
              <a:t> &amp; Stocking, 2000; </a:t>
            </a:r>
            <a:r>
              <a:rPr lang="pt-PT" sz="1400" i="1" dirty="0" err="1" smtClean="0"/>
              <a:t>Neihart</a:t>
            </a:r>
            <a:r>
              <a:rPr lang="pt-PT" sz="1400" i="1" dirty="0" smtClean="0"/>
              <a:t>, 2011</a:t>
            </a:r>
            <a:r>
              <a:rPr lang="en-US" sz="1400" i="1" dirty="0" smtClean="0"/>
              <a:t>)</a:t>
            </a:r>
          </a:p>
          <a:p>
            <a:endParaRPr lang="pt-PT" dirty="0" smtClean="0"/>
          </a:p>
          <a:p>
            <a:r>
              <a:rPr lang="pt-PT" dirty="0" err="1" smtClean="0"/>
              <a:t>Many</a:t>
            </a:r>
            <a:r>
              <a:rPr lang="pt-PT" baseline="0" dirty="0" smtClean="0"/>
              <a:t> </a:t>
            </a:r>
            <a:r>
              <a:rPr lang="pt-PT" dirty="0" err="1" smtClean="0"/>
              <a:t>Gifted</a:t>
            </a:r>
            <a:r>
              <a:rPr lang="pt-PT" baseline="0" dirty="0" smtClean="0"/>
              <a:t> </a:t>
            </a:r>
            <a:r>
              <a:rPr lang="pt-PT" baseline="0" dirty="0" err="1" smtClean="0"/>
              <a:t>students</a:t>
            </a:r>
            <a:r>
              <a:rPr lang="pt-PT" baseline="0" dirty="0" smtClean="0"/>
              <a:t> </a:t>
            </a:r>
            <a:r>
              <a:rPr lang="pt-PT" baseline="0" dirty="0" err="1" smtClean="0"/>
              <a:t>suffer</a:t>
            </a:r>
            <a:r>
              <a:rPr lang="pt-PT" baseline="0" dirty="0" smtClean="0"/>
              <a:t> </a:t>
            </a:r>
            <a:r>
              <a:rPr lang="pt-PT" baseline="0" dirty="0" err="1" smtClean="0"/>
              <a:t>from</a:t>
            </a:r>
            <a:r>
              <a:rPr lang="pt-PT" baseline="0" dirty="0" smtClean="0"/>
              <a:t> </a:t>
            </a:r>
            <a:r>
              <a:rPr lang="pt-PT" baseline="0" dirty="0" err="1" smtClean="0"/>
              <a:t>painful</a:t>
            </a:r>
            <a:r>
              <a:rPr lang="pt-PT" baseline="0" dirty="0" smtClean="0"/>
              <a:t>, </a:t>
            </a:r>
            <a:r>
              <a:rPr lang="pt-PT" baseline="0" dirty="0" err="1" smtClean="0"/>
              <a:t>troubling</a:t>
            </a:r>
            <a:r>
              <a:rPr lang="pt-PT" baseline="0" dirty="0" smtClean="0"/>
              <a:t> </a:t>
            </a:r>
            <a:r>
              <a:rPr lang="pt-PT" baseline="0" dirty="0" err="1" smtClean="0"/>
              <a:t>and</a:t>
            </a:r>
            <a:r>
              <a:rPr lang="pt-PT" baseline="0" dirty="0" smtClean="0"/>
              <a:t> </a:t>
            </a:r>
            <a:r>
              <a:rPr lang="pt-PT" baseline="0" dirty="0" err="1" smtClean="0"/>
              <a:t>debilitationg</a:t>
            </a:r>
            <a:r>
              <a:rPr lang="pt-PT" baseline="0" dirty="0" smtClean="0"/>
              <a:t> </a:t>
            </a:r>
            <a:r>
              <a:rPr lang="pt-PT" baseline="0" dirty="0" err="1" smtClean="0"/>
              <a:t>psychologival</a:t>
            </a:r>
            <a:r>
              <a:rPr lang="pt-PT" baseline="0" dirty="0" smtClean="0"/>
              <a:t> </a:t>
            </a:r>
            <a:r>
              <a:rPr lang="pt-PT" baseline="0" dirty="0" err="1" smtClean="0"/>
              <a:t>problems</a:t>
            </a:r>
            <a:r>
              <a:rPr lang="pt-PT" baseline="0" dirty="0" smtClean="0"/>
              <a:t> </a:t>
            </a:r>
            <a:r>
              <a:rPr lang="en-US" sz="1600" i="1" dirty="0" smtClean="0"/>
              <a:t>(</a:t>
            </a:r>
            <a:r>
              <a:rPr lang="en-US" sz="1600" i="1" dirty="0" err="1" smtClean="0"/>
              <a:t>Pheiffer</a:t>
            </a:r>
            <a:r>
              <a:rPr lang="en-US" sz="1600" i="1" dirty="0" smtClean="0"/>
              <a:t> &amp; Stocking, 2000)</a:t>
            </a:r>
            <a:endParaRPr lang="pt-PT"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We know that gifted kids often have very high standards for themselves which some refer to as perfectionism. We also know that gifted kids expect to be strong in all areas of their performance and functioning as they are in their strength area, which is often very unrealistic. </a:t>
            </a:r>
            <a:r>
              <a:rPr lang="pt-PT" i="1" dirty="0" err="1" smtClean="0"/>
              <a:t>Neihart</a:t>
            </a:r>
            <a:r>
              <a:rPr lang="pt-PT" i="1" dirty="0" smtClean="0"/>
              <a:t> (2011)</a:t>
            </a:r>
            <a:endParaRPr lang="pt-PT" dirty="0" smtClean="0"/>
          </a:p>
        </p:txBody>
      </p:sp>
      <p:sp>
        <p:nvSpPr>
          <p:cNvPr id="4" name="Slide Number Placeholder 3"/>
          <p:cNvSpPr>
            <a:spLocks noGrp="1"/>
          </p:cNvSpPr>
          <p:nvPr>
            <p:ph type="sldNum" sz="quarter" idx="10"/>
          </p:nvPr>
        </p:nvSpPr>
        <p:spPr/>
        <p:txBody>
          <a:bodyPr/>
          <a:lstStyle/>
          <a:p>
            <a:fld id="{B045B7DE-1198-4F2F-B574-CA8CAE341642}" type="slidenum">
              <a:rPr lang="pt-PT" smtClean="0"/>
              <a:t>19</a:t>
            </a:fld>
            <a:endParaRPr lang="pt-PT"/>
          </a:p>
        </p:txBody>
      </p:sp>
    </p:spTree>
    <p:extLst>
      <p:ext uri="{BB962C8B-B14F-4D97-AF65-F5344CB8AC3E}">
        <p14:creationId xmlns:p14="http://schemas.microsoft.com/office/powerpoint/2010/main" val="23063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We know that gifted kids often have very high standards for themselves which some refer to as perfectionism. We also know that gifted kids expect to be strong in all areas of their performance and functioning as they are in their strength area, which is often very unrealistic. </a:t>
            </a:r>
            <a:r>
              <a:rPr lang="pt-PT" i="1" dirty="0" err="1" smtClean="0"/>
              <a:t>Neihart</a:t>
            </a:r>
            <a:r>
              <a:rPr lang="pt-PT" i="1" dirty="0" smtClean="0"/>
              <a:t> (2011)</a:t>
            </a:r>
            <a:endParaRPr lang="pt-PT" dirty="0" smtClean="0"/>
          </a:p>
          <a:p>
            <a:endParaRPr lang="pt-PT" dirty="0" smtClean="0"/>
          </a:p>
          <a:p>
            <a:r>
              <a:rPr lang="pt-PT" dirty="0" err="1" smtClean="0"/>
              <a:t>Many</a:t>
            </a:r>
            <a:r>
              <a:rPr lang="pt-PT" baseline="0" dirty="0" smtClean="0"/>
              <a:t> </a:t>
            </a:r>
            <a:r>
              <a:rPr lang="pt-PT" dirty="0" err="1" smtClean="0"/>
              <a:t>Gifted</a:t>
            </a:r>
            <a:r>
              <a:rPr lang="pt-PT" baseline="0" dirty="0" smtClean="0"/>
              <a:t> </a:t>
            </a:r>
            <a:r>
              <a:rPr lang="pt-PT" baseline="0" dirty="0" err="1" smtClean="0"/>
              <a:t>students</a:t>
            </a:r>
            <a:r>
              <a:rPr lang="pt-PT" baseline="0" dirty="0" smtClean="0"/>
              <a:t> </a:t>
            </a:r>
            <a:r>
              <a:rPr lang="pt-PT" baseline="0" dirty="0" err="1" smtClean="0"/>
              <a:t>suffer</a:t>
            </a:r>
            <a:r>
              <a:rPr lang="pt-PT" baseline="0" dirty="0" smtClean="0"/>
              <a:t> </a:t>
            </a:r>
            <a:r>
              <a:rPr lang="pt-PT" baseline="0" dirty="0" err="1" smtClean="0"/>
              <a:t>from</a:t>
            </a:r>
            <a:r>
              <a:rPr lang="pt-PT" baseline="0" dirty="0" smtClean="0"/>
              <a:t> </a:t>
            </a:r>
            <a:r>
              <a:rPr lang="pt-PT" baseline="0" dirty="0" err="1" smtClean="0"/>
              <a:t>painful</a:t>
            </a:r>
            <a:r>
              <a:rPr lang="pt-PT" baseline="0" dirty="0" smtClean="0"/>
              <a:t>, </a:t>
            </a:r>
            <a:r>
              <a:rPr lang="pt-PT" baseline="0" dirty="0" err="1" smtClean="0"/>
              <a:t>troubling</a:t>
            </a:r>
            <a:r>
              <a:rPr lang="pt-PT" baseline="0" dirty="0" smtClean="0"/>
              <a:t> </a:t>
            </a:r>
            <a:r>
              <a:rPr lang="pt-PT" baseline="0" dirty="0" err="1" smtClean="0"/>
              <a:t>and</a:t>
            </a:r>
            <a:r>
              <a:rPr lang="pt-PT" baseline="0" dirty="0" smtClean="0"/>
              <a:t> </a:t>
            </a:r>
            <a:r>
              <a:rPr lang="pt-PT" baseline="0" dirty="0" err="1" smtClean="0"/>
              <a:t>debilitationg</a:t>
            </a:r>
            <a:r>
              <a:rPr lang="pt-PT" baseline="0" dirty="0" smtClean="0"/>
              <a:t> </a:t>
            </a:r>
            <a:r>
              <a:rPr lang="pt-PT" baseline="0" dirty="0" err="1" smtClean="0"/>
              <a:t>psychologival</a:t>
            </a:r>
            <a:r>
              <a:rPr lang="pt-PT" baseline="0" dirty="0" smtClean="0"/>
              <a:t> </a:t>
            </a:r>
            <a:r>
              <a:rPr lang="pt-PT" baseline="0" dirty="0" err="1" smtClean="0"/>
              <a:t>problems</a:t>
            </a:r>
            <a:r>
              <a:rPr lang="pt-PT" baseline="0" dirty="0" smtClean="0"/>
              <a:t> </a:t>
            </a:r>
            <a:r>
              <a:rPr lang="en-US" sz="1600" i="1" dirty="0" smtClean="0"/>
              <a:t>(</a:t>
            </a:r>
            <a:r>
              <a:rPr lang="en-US" sz="1600" i="1" dirty="0" err="1" smtClean="0"/>
              <a:t>Pheiffer</a:t>
            </a:r>
            <a:r>
              <a:rPr lang="en-US" sz="1600" i="1" dirty="0" smtClean="0"/>
              <a:t> &amp; Stocking, 2000)</a:t>
            </a:r>
            <a:endParaRPr lang="pt-PT" dirty="0"/>
          </a:p>
        </p:txBody>
      </p:sp>
      <p:sp>
        <p:nvSpPr>
          <p:cNvPr id="4" name="Slide Number Placeholder 3"/>
          <p:cNvSpPr>
            <a:spLocks noGrp="1"/>
          </p:cNvSpPr>
          <p:nvPr>
            <p:ph type="sldNum" sz="quarter" idx="10"/>
          </p:nvPr>
        </p:nvSpPr>
        <p:spPr/>
        <p:txBody>
          <a:bodyPr/>
          <a:lstStyle/>
          <a:p>
            <a:fld id="{B045B7DE-1198-4F2F-B574-CA8CAE341642}" type="slidenum">
              <a:rPr lang="pt-PT" smtClean="0"/>
              <a:t>20</a:t>
            </a:fld>
            <a:endParaRPr lang="pt-PT"/>
          </a:p>
        </p:txBody>
      </p:sp>
    </p:spTree>
    <p:extLst>
      <p:ext uri="{BB962C8B-B14F-4D97-AF65-F5344CB8AC3E}">
        <p14:creationId xmlns:p14="http://schemas.microsoft.com/office/powerpoint/2010/main" val="410977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70276" y="5755685"/>
            <a:ext cx="1872208" cy="1102315"/>
          </a:xfrm>
          <a:prstGeom prst="rect">
            <a:avLst/>
          </a:prstGeom>
        </p:spPr>
      </p:pic>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a:xfrm>
            <a:off x="9547913" y="6448425"/>
            <a:ext cx="1422030" cy="180976"/>
          </a:xfrm>
          <a:prstGeom prst="rect">
            <a:avLst/>
          </a:prstGeom>
        </p:spPr>
        <p:txBody>
          <a:bodyPr/>
          <a:lstStyle/>
          <a:p>
            <a:fld id="{0C79BD0D-E0B1-4CED-AC65-708AC79EB9CD}" type="datetime1">
              <a:rPr lang="en-US"/>
              <a:t>9/21/2014</a:t>
            </a:fld>
            <a:endParaRPr/>
          </a:p>
        </p:txBody>
      </p:sp>
      <p:sp>
        <p:nvSpPr>
          <p:cNvPr id="5" name="Footer Placeholder 4"/>
          <p:cNvSpPr>
            <a:spLocks noGrp="1"/>
          </p:cNvSpPr>
          <p:nvPr>
            <p:ph type="ftr" sz="quarter" idx="11"/>
          </p:nvPr>
        </p:nvSpPr>
        <p:spPr>
          <a:xfrm>
            <a:off x="1218883" y="6448425"/>
            <a:ext cx="8288401" cy="180976"/>
          </a:xfrm>
          <a:prstGeom prst="rect">
            <a:avLst/>
          </a:prstGeom>
        </p:spPr>
        <p:txBody>
          <a:bodyPr/>
          <a:lstStyle/>
          <a:p>
            <a:endParaRPr/>
          </a:p>
        </p:txBody>
      </p:sp>
      <p:sp>
        <p:nvSpPr>
          <p:cNvPr id="6" name="Slide Number Placeholder 5"/>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9547913" y="6448425"/>
            <a:ext cx="1422030" cy="180976"/>
          </a:xfrm>
          <a:prstGeom prst="rect">
            <a:avLst/>
          </a:prstGeom>
        </p:spPr>
        <p:txBody>
          <a:bodyPr/>
          <a:lstStyle/>
          <a:p>
            <a:fld id="{977EDB99-15BC-4479-BAC5-1E502E66917A}" type="datetime1">
              <a:rPr lang="en-US"/>
              <a:t>9/21/2014</a:t>
            </a:fld>
            <a:endParaRPr/>
          </a:p>
        </p:txBody>
      </p:sp>
      <p:sp>
        <p:nvSpPr>
          <p:cNvPr id="5" name="Footer Placeholder 4"/>
          <p:cNvSpPr>
            <a:spLocks noGrp="1"/>
          </p:cNvSpPr>
          <p:nvPr>
            <p:ph type="ftr" sz="quarter" idx="11"/>
          </p:nvPr>
        </p:nvSpPr>
        <p:spPr>
          <a:xfrm>
            <a:off x="1218883" y="6448425"/>
            <a:ext cx="8288401" cy="180976"/>
          </a:xfrm>
          <a:prstGeom prst="rect">
            <a:avLst/>
          </a:prstGeom>
        </p:spPr>
        <p:txBody>
          <a:bodyPr/>
          <a:lstStyle/>
          <a:p>
            <a:endParaRPr/>
          </a:p>
        </p:txBody>
      </p:sp>
      <p:sp>
        <p:nvSpPr>
          <p:cNvPr id="6" name="Slide Number Placeholder 5"/>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pic>
        <p:nvPicPr>
          <p:cNvPr id="14" name="Immagin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70276" y="5755685"/>
            <a:ext cx="1872208" cy="1102315"/>
          </a:xfrm>
          <a:prstGeom prst="rect">
            <a:avLst/>
          </a:prstGeom>
        </p:spPr>
      </p:pic>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a:xfrm>
            <a:off x="9547913" y="6448425"/>
            <a:ext cx="1422030" cy="180976"/>
          </a:xfrm>
          <a:prstGeom prst="rect">
            <a:avLst/>
          </a:prstGeom>
        </p:spPr>
        <p:txBody>
          <a:bodyPr/>
          <a:lstStyle/>
          <a:p>
            <a:fld id="{4067C2A3-CD19-48AB-9F64-ECCF75182EDD}" type="datetime1">
              <a:rPr lang="en-US"/>
              <a:t>9/21/2014</a:t>
            </a:fld>
            <a:endParaRPr/>
          </a:p>
        </p:txBody>
      </p:sp>
      <p:sp>
        <p:nvSpPr>
          <p:cNvPr id="6" name="Footer Placeholder 5"/>
          <p:cNvSpPr>
            <a:spLocks noGrp="1"/>
          </p:cNvSpPr>
          <p:nvPr>
            <p:ph type="ftr" sz="quarter" idx="11"/>
          </p:nvPr>
        </p:nvSpPr>
        <p:spPr>
          <a:xfrm>
            <a:off x="1218883" y="6448425"/>
            <a:ext cx="8288401" cy="180976"/>
          </a:xfrm>
          <a:prstGeom prst="rect">
            <a:avLst/>
          </a:prstGeom>
        </p:spPr>
        <p:txBody>
          <a:bodyPr/>
          <a:lstStyle/>
          <a:p>
            <a:endParaRPr/>
          </a:p>
        </p:txBody>
      </p:sp>
      <p:sp>
        <p:nvSpPr>
          <p:cNvPr id="7" name="Slide Number Placeholder 6"/>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a:xfrm>
            <a:off x="9547913" y="6448425"/>
            <a:ext cx="1422030" cy="180976"/>
          </a:xfrm>
          <a:prstGeom prst="rect">
            <a:avLst/>
          </a:prstGeom>
        </p:spPr>
        <p:txBody>
          <a:bodyPr/>
          <a:lstStyle/>
          <a:p>
            <a:fld id="{0363E8C1-7C87-4705-AB97-8CD17D208E3F}" type="datetime1">
              <a:rPr lang="en-US"/>
              <a:t>9/21/2014</a:t>
            </a:fld>
            <a:endParaRPr/>
          </a:p>
        </p:txBody>
      </p:sp>
      <p:sp>
        <p:nvSpPr>
          <p:cNvPr id="8" name="Footer Placeholder 7"/>
          <p:cNvSpPr>
            <a:spLocks noGrp="1"/>
          </p:cNvSpPr>
          <p:nvPr>
            <p:ph type="ftr" sz="quarter" idx="11"/>
          </p:nvPr>
        </p:nvSpPr>
        <p:spPr>
          <a:xfrm>
            <a:off x="1218883" y="6448425"/>
            <a:ext cx="8288401" cy="180976"/>
          </a:xfrm>
          <a:prstGeom prst="rect">
            <a:avLst/>
          </a:prstGeom>
        </p:spPr>
        <p:txBody>
          <a:bodyPr/>
          <a:lstStyle/>
          <a:p>
            <a:endParaRPr/>
          </a:p>
        </p:txBody>
      </p:sp>
      <p:sp>
        <p:nvSpPr>
          <p:cNvPr id="9" name="Slide Number Placeholder 8"/>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a:xfrm>
            <a:off x="9547913" y="6448425"/>
            <a:ext cx="1422030" cy="180976"/>
          </a:xfrm>
          <a:prstGeom prst="rect">
            <a:avLst/>
          </a:prstGeom>
        </p:spPr>
        <p:txBody>
          <a:bodyPr/>
          <a:lstStyle/>
          <a:p>
            <a:fld id="{E20C624E-DF92-4841-B9B9-DD11AA239B85}" type="datetime1">
              <a:rPr lang="en-US"/>
              <a:t>9/21/2014</a:t>
            </a:fld>
            <a:endParaRPr/>
          </a:p>
        </p:txBody>
      </p:sp>
      <p:sp>
        <p:nvSpPr>
          <p:cNvPr id="4" name="Footer Placeholder 3"/>
          <p:cNvSpPr>
            <a:spLocks noGrp="1"/>
          </p:cNvSpPr>
          <p:nvPr>
            <p:ph type="ftr" sz="quarter" idx="11"/>
          </p:nvPr>
        </p:nvSpPr>
        <p:spPr>
          <a:xfrm>
            <a:off x="1218883" y="6448425"/>
            <a:ext cx="8288401" cy="180976"/>
          </a:xfrm>
          <a:prstGeom prst="rect">
            <a:avLst/>
          </a:prstGeom>
        </p:spPr>
        <p:txBody>
          <a:bodyPr/>
          <a:lstStyle/>
          <a:p>
            <a:endParaRPr/>
          </a:p>
        </p:txBody>
      </p:sp>
      <p:sp>
        <p:nvSpPr>
          <p:cNvPr id="5" name="Slide Number Placeholder 4"/>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a:xfrm>
            <a:off x="1218883" y="6448425"/>
            <a:ext cx="8288401" cy="180976"/>
          </a:xfrm>
          <a:prstGeom prst="rect">
            <a:avLst/>
          </a:prstGeom>
          <a:ln>
            <a:noFill/>
          </a:ln>
        </p:spPr>
        <p:txBody>
          <a:bodyPr/>
          <a:lstStyle/>
          <a:p>
            <a:endParaRPr/>
          </a:p>
        </p:txBody>
      </p:sp>
      <p:pic>
        <p:nvPicPr>
          <p:cNvPr id="13" name="Immagin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70276" y="5755685"/>
            <a:ext cx="1872208" cy="1102315"/>
          </a:xfrm>
          <a:prstGeom prst="rect">
            <a:avLst/>
          </a:prstGeom>
        </p:spPr>
      </p:pic>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it-IT" smtClean="0"/>
              <a:t>Fare clic per modificare lo stile del titolo</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9547913" y="6448425"/>
            <a:ext cx="1422030" cy="180976"/>
          </a:xfrm>
          <a:prstGeom prst="rect">
            <a:avLst/>
          </a:prstGeom>
        </p:spPr>
        <p:txBody>
          <a:bodyPr/>
          <a:lstStyle/>
          <a:p>
            <a:fld id="{20990708-46A4-4851-883E-8DFB8939107E}" type="datetime1">
              <a:rPr lang="en-US"/>
              <a:t>9/21/2014</a:t>
            </a:fld>
            <a:endParaRPr/>
          </a:p>
        </p:txBody>
      </p:sp>
      <p:sp>
        <p:nvSpPr>
          <p:cNvPr id="6" name="Footer Placeholder 5"/>
          <p:cNvSpPr>
            <a:spLocks noGrp="1"/>
          </p:cNvSpPr>
          <p:nvPr>
            <p:ph type="ftr" sz="quarter" idx="11"/>
          </p:nvPr>
        </p:nvSpPr>
        <p:spPr>
          <a:xfrm>
            <a:off x="1218883" y="6448425"/>
            <a:ext cx="8288401" cy="180976"/>
          </a:xfrm>
          <a:prstGeom prst="rect">
            <a:avLst/>
          </a:prstGeom>
        </p:spPr>
        <p:txBody>
          <a:bodyPr/>
          <a:lstStyle/>
          <a:p>
            <a:endParaRPr/>
          </a:p>
        </p:txBody>
      </p:sp>
      <p:sp>
        <p:nvSpPr>
          <p:cNvPr id="7" name="Slide Number Placeholder 6"/>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it-IT" smtClean="0"/>
              <a:t>Fare clic per modificare lo stile del titolo</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it-IT" smtClean="0"/>
              <a:t>Fare clic sull'icona per inserire un'immagine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9547913" y="6448425"/>
            <a:ext cx="1422030" cy="180976"/>
          </a:xfrm>
          <a:prstGeom prst="rect">
            <a:avLst/>
          </a:prstGeom>
        </p:spPr>
        <p:txBody>
          <a:bodyPr/>
          <a:lstStyle/>
          <a:p>
            <a:fld id="{AE88EFFC-86AE-4294-A319-CAFC2651994B}" type="datetime1">
              <a:rPr lang="en-US"/>
              <a:t>9/21/2014</a:t>
            </a:fld>
            <a:endParaRPr/>
          </a:p>
        </p:txBody>
      </p:sp>
      <p:sp>
        <p:nvSpPr>
          <p:cNvPr id="6" name="Footer Placeholder 5"/>
          <p:cNvSpPr>
            <a:spLocks noGrp="1"/>
          </p:cNvSpPr>
          <p:nvPr>
            <p:ph type="ftr" sz="quarter" idx="11"/>
          </p:nvPr>
        </p:nvSpPr>
        <p:spPr>
          <a:xfrm>
            <a:off x="1218883" y="6448425"/>
            <a:ext cx="8288401" cy="180976"/>
          </a:xfrm>
          <a:prstGeom prst="rect">
            <a:avLst/>
          </a:prstGeom>
        </p:spPr>
        <p:txBody>
          <a:bodyPr/>
          <a:lstStyle/>
          <a:p>
            <a:endParaRPr/>
          </a:p>
        </p:txBody>
      </p:sp>
      <p:sp>
        <p:nvSpPr>
          <p:cNvPr id="7" name="Slide Number Placeholder 6"/>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a:xfrm>
            <a:off x="9547913" y="6448425"/>
            <a:ext cx="1422030" cy="180976"/>
          </a:xfrm>
          <a:prstGeom prst="rect">
            <a:avLst/>
          </a:prstGeom>
        </p:spPr>
        <p:txBody>
          <a:bodyPr/>
          <a:lstStyle/>
          <a:p>
            <a:fld id="{EDCEAB04-7709-4C1E-A61A-74684A0170FC}" type="datetime1">
              <a:rPr lang="en-US"/>
              <a:t>9/21/2014</a:t>
            </a:fld>
            <a:endParaRPr/>
          </a:p>
        </p:txBody>
      </p:sp>
      <p:sp>
        <p:nvSpPr>
          <p:cNvPr id="5" name="Footer Placeholder 4"/>
          <p:cNvSpPr>
            <a:spLocks noGrp="1"/>
          </p:cNvSpPr>
          <p:nvPr>
            <p:ph type="ftr" sz="quarter" idx="11"/>
          </p:nvPr>
        </p:nvSpPr>
        <p:spPr>
          <a:xfrm>
            <a:off x="1218883" y="6448425"/>
            <a:ext cx="8288401" cy="180976"/>
          </a:xfrm>
          <a:prstGeom prst="rect">
            <a:avLst/>
          </a:prstGeom>
        </p:spPr>
        <p:txBody>
          <a:bodyPr/>
          <a:lstStyle/>
          <a:p>
            <a:endParaRPr/>
          </a:p>
        </p:txBody>
      </p:sp>
      <p:sp>
        <p:nvSpPr>
          <p:cNvPr id="6" name="Slide Number Placeholder 5"/>
          <p:cNvSpPr>
            <a:spLocks noGrp="1"/>
          </p:cNvSpPr>
          <p:nvPr>
            <p:ph type="sldNum" sz="quarter" idx="12"/>
          </p:nvPr>
        </p:nvSpPr>
        <p:spPr>
          <a:xfrm>
            <a:off x="11071516" y="6448425"/>
            <a:ext cx="812588" cy="180976"/>
          </a:xfrm>
          <a:prstGeom prst="rect">
            <a:avLst/>
          </a:prstGeom>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pic>
        <p:nvPicPr>
          <p:cNvPr id="14" name="Immagine 13"/>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4870276" y="5755685"/>
            <a:ext cx="1872208" cy="1102315"/>
          </a:xfrm>
          <a:prstGeom prst="rect">
            <a:avLst/>
          </a:prstGeom>
        </p:spPr>
      </p:pic>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o 18"/>
          <p:cNvSpPr/>
          <p:nvPr/>
        </p:nvSpPr>
        <p:spPr>
          <a:xfrm rot="10554979">
            <a:off x="-1262930" y="2668506"/>
            <a:ext cx="14018106" cy="1390400"/>
          </a:xfrm>
          <a:prstGeom prst="arc">
            <a:avLst>
              <a:gd name="adj1" fmla="val 10934989"/>
              <a:gd name="adj2" fmla="val 21295195"/>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Title 1"/>
          <p:cNvSpPr txBox="1">
            <a:spLocks/>
          </p:cNvSpPr>
          <p:nvPr/>
        </p:nvSpPr>
        <p:spPr>
          <a:xfrm>
            <a:off x="1828324" y="959473"/>
            <a:ext cx="9141619" cy="1676400"/>
          </a:xfrm>
          <a:prstGeom prst="rect">
            <a:avLst/>
          </a:prstGeom>
        </p:spPr>
        <p:txBody>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6000" dirty="0"/>
              <a:t>Promoting Resilience </a:t>
            </a:r>
            <a:r>
              <a:rPr lang="en-US" sz="6000" dirty="0" smtClean="0"/>
              <a:t>in Primary </a:t>
            </a:r>
            <a:r>
              <a:rPr lang="en-US" sz="6000" dirty="0"/>
              <a:t>Schools</a:t>
            </a:r>
          </a:p>
        </p:txBody>
      </p:sp>
      <p:sp>
        <p:nvSpPr>
          <p:cNvPr id="9" name="Subtitle 2"/>
          <p:cNvSpPr txBox="1">
            <a:spLocks/>
          </p:cNvSpPr>
          <p:nvPr/>
        </p:nvSpPr>
        <p:spPr>
          <a:xfrm>
            <a:off x="1828324" y="2830688"/>
            <a:ext cx="9141619" cy="886344"/>
          </a:xfrm>
          <a:prstGeom prst="rect">
            <a:avLst/>
          </a:prstGeom>
        </p:spPr>
        <p:txBody>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None/>
            </a:pPr>
            <a:r>
              <a:rPr lang="en-US" dirty="0">
                <a:solidFill>
                  <a:schemeClr val="accent1"/>
                </a:solidFill>
              </a:rPr>
              <a:t>Good Practice </a:t>
            </a:r>
            <a:r>
              <a:rPr lang="en-US" dirty="0" smtClean="0">
                <a:solidFill>
                  <a:schemeClr val="accent1"/>
                </a:solidFill>
              </a:rPr>
              <a:t>from </a:t>
            </a:r>
            <a:r>
              <a:rPr lang="en-US" dirty="0">
                <a:solidFill>
                  <a:schemeClr val="accent1"/>
                </a:solidFill>
              </a:rPr>
              <a:t>Europe</a:t>
            </a:r>
          </a:p>
        </p:txBody>
      </p:sp>
      <p:grpSp>
        <p:nvGrpSpPr>
          <p:cNvPr id="10" name="squares"/>
          <p:cNvGrpSpPr/>
          <p:nvPr/>
        </p:nvGrpSpPr>
        <p:grpSpPr>
          <a:xfrm>
            <a:off x="0" y="1937845"/>
            <a:ext cx="1629915" cy="776054"/>
            <a:chOff x="0" y="452558"/>
            <a:chExt cx="914400" cy="524182"/>
          </a:xfrm>
        </p:grpSpPr>
        <p:sp>
          <p:nvSpPr>
            <p:cNvPr id="11"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1183" t="34623" r="65465" b="43256"/>
          <a:stretch/>
        </p:blipFill>
        <p:spPr bwMode="auto">
          <a:xfrm>
            <a:off x="36647" y="89406"/>
            <a:ext cx="1737285" cy="161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2133972" y="122029"/>
            <a:ext cx="7560840" cy="769441"/>
          </a:xfrm>
          <a:prstGeom prst="rect">
            <a:avLst/>
          </a:prstGeom>
        </p:spPr>
        <p:txBody>
          <a:bodyPr wrap="square">
            <a:spAutoFit/>
          </a:bodyPr>
          <a:lstStyle/>
          <a:p>
            <a:r>
              <a:rPr lang="en-US" sz="1600" b="1" dirty="0" smtClean="0"/>
              <a:t>4</a:t>
            </a:r>
            <a:r>
              <a:rPr lang="en-US" sz="1600" b="1" baseline="30000" dirty="0" smtClean="0"/>
              <a:t>th</a:t>
            </a:r>
            <a:r>
              <a:rPr lang="en-US" sz="1600" b="1" dirty="0" smtClean="0"/>
              <a:t> European </a:t>
            </a:r>
            <a:r>
              <a:rPr lang="en-US" sz="1600" b="1" dirty="0"/>
              <a:t>Network for Social and Emotional Competence (ENSEC) </a:t>
            </a:r>
            <a:endParaRPr lang="en-US" sz="1600" b="1" dirty="0" smtClean="0"/>
          </a:p>
          <a:p>
            <a:endParaRPr lang="en-US" sz="1400" dirty="0" smtClean="0"/>
          </a:p>
          <a:p>
            <a:r>
              <a:rPr lang="en-US" sz="1400" dirty="0" smtClean="0"/>
              <a:t>University </a:t>
            </a:r>
            <a:r>
              <a:rPr lang="en-US" sz="1400" dirty="0"/>
              <a:t>of </a:t>
            </a:r>
            <a:r>
              <a:rPr lang="en-US" sz="1400" dirty="0" smtClean="0"/>
              <a:t>Zagreb- Faculty </a:t>
            </a:r>
            <a:r>
              <a:rPr lang="en-US" sz="1400" dirty="0"/>
              <a:t>of Teacher Education.</a:t>
            </a:r>
            <a:endParaRPr lang="it-IT" sz="1400" dirty="0"/>
          </a:p>
        </p:txBody>
      </p:sp>
      <p:sp>
        <p:nvSpPr>
          <p:cNvPr id="20" name="Rettangolo 19"/>
          <p:cNvSpPr/>
          <p:nvPr/>
        </p:nvSpPr>
        <p:spPr>
          <a:xfrm>
            <a:off x="8780" y="5301208"/>
            <a:ext cx="12180046" cy="16561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 name="Rettangolo 1"/>
          <p:cNvSpPr/>
          <p:nvPr/>
        </p:nvSpPr>
        <p:spPr>
          <a:xfrm>
            <a:off x="2752573" y="4149080"/>
            <a:ext cx="8606047" cy="1569660"/>
          </a:xfrm>
          <a:prstGeom prst="rect">
            <a:avLst/>
          </a:prstGeom>
        </p:spPr>
        <p:txBody>
          <a:bodyPr wrap="square">
            <a:spAutoFit/>
          </a:bodyPr>
          <a:lstStyle/>
          <a:p>
            <a:r>
              <a:rPr lang="it-IT" sz="1600" dirty="0" err="1"/>
              <a:t>Carmel</a:t>
            </a:r>
            <a:r>
              <a:rPr lang="it-IT" sz="1600" dirty="0"/>
              <a:t> </a:t>
            </a:r>
            <a:r>
              <a:rPr lang="it-IT" sz="1600" dirty="0" err="1"/>
              <a:t>Cefai</a:t>
            </a:r>
            <a:r>
              <a:rPr lang="it-IT" sz="1600" dirty="0"/>
              <a:t> and Paul Bartolo, </a:t>
            </a:r>
            <a:r>
              <a:rPr lang="it-IT" sz="1600" dirty="0" err="1"/>
              <a:t>University</a:t>
            </a:r>
            <a:r>
              <a:rPr lang="it-IT" sz="1600" dirty="0"/>
              <a:t> of Malta</a:t>
            </a:r>
          </a:p>
          <a:p>
            <a:r>
              <a:rPr lang="it-IT" sz="1600" dirty="0" err="1"/>
              <a:t>Anastassios</a:t>
            </a:r>
            <a:r>
              <a:rPr lang="it-IT" sz="1600" dirty="0"/>
              <a:t> </a:t>
            </a:r>
            <a:r>
              <a:rPr lang="it-IT" sz="1600" dirty="0" err="1"/>
              <a:t>Matsopoulos</a:t>
            </a:r>
            <a:r>
              <a:rPr lang="it-IT" sz="1600" dirty="0"/>
              <a:t> and </a:t>
            </a:r>
            <a:r>
              <a:rPr lang="it-IT" sz="1600" dirty="0" err="1"/>
              <a:t>Mariza</a:t>
            </a:r>
            <a:r>
              <a:rPr lang="it-IT" sz="1600" dirty="0"/>
              <a:t> </a:t>
            </a:r>
            <a:r>
              <a:rPr lang="it-IT" sz="1600" dirty="0" err="1"/>
              <a:t>Gavogiannaki</a:t>
            </a:r>
            <a:r>
              <a:rPr lang="it-IT" sz="1600" dirty="0"/>
              <a:t>, </a:t>
            </a:r>
            <a:r>
              <a:rPr lang="it-IT" sz="1600" dirty="0" err="1"/>
              <a:t>University</a:t>
            </a:r>
            <a:r>
              <a:rPr lang="it-IT" sz="1600" dirty="0"/>
              <a:t> of Crete, </a:t>
            </a:r>
            <a:r>
              <a:rPr lang="it-IT" sz="1600" dirty="0" err="1"/>
              <a:t>Greece</a:t>
            </a:r>
            <a:endParaRPr lang="it-IT" sz="1600" dirty="0"/>
          </a:p>
          <a:p>
            <a:r>
              <a:rPr lang="it-IT" sz="1600" dirty="0"/>
              <a:t>Assunta Zanetti, Roberta Renati and Valeria Cavioni, </a:t>
            </a:r>
            <a:r>
              <a:rPr lang="it-IT" sz="1600" dirty="0" err="1"/>
              <a:t>University</a:t>
            </a:r>
            <a:r>
              <a:rPr lang="it-IT" sz="1600" dirty="0"/>
              <a:t> of Pavia, </a:t>
            </a:r>
            <a:r>
              <a:rPr lang="it-IT" sz="1600" dirty="0" err="1"/>
              <a:t>Italy</a:t>
            </a:r>
            <a:endParaRPr lang="it-IT" sz="1600" dirty="0"/>
          </a:p>
          <a:p>
            <a:r>
              <a:rPr lang="it-IT" sz="1600" dirty="0"/>
              <a:t>Renata </a:t>
            </a:r>
            <a:r>
              <a:rPr lang="it-IT" sz="1600" dirty="0" err="1"/>
              <a:t>Miljevic-Ridicki</a:t>
            </a:r>
            <a:r>
              <a:rPr lang="it-IT" sz="1600" dirty="0"/>
              <a:t>, Tea </a:t>
            </a:r>
            <a:r>
              <a:rPr lang="it-IT" sz="1600" dirty="0" err="1"/>
              <a:t>Pavin</a:t>
            </a:r>
            <a:r>
              <a:rPr lang="it-IT" sz="1600" dirty="0"/>
              <a:t> </a:t>
            </a:r>
            <a:r>
              <a:rPr lang="it-IT" sz="1600" dirty="0" err="1"/>
              <a:t>Ivanec</a:t>
            </a:r>
            <a:r>
              <a:rPr lang="it-IT" sz="1600" dirty="0"/>
              <a:t> and </a:t>
            </a:r>
            <a:r>
              <a:rPr lang="it-IT" sz="1600" dirty="0" err="1"/>
              <a:t>Marija</a:t>
            </a:r>
            <a:r>
              <a:rPr lang="it-IT" sz="1600" dirty="0"/>
              <a:t> </a:t>
            </a:r>
            <a:r>
              <a:rPr lang="it-IT" sz="1600" dirty="0" err="1"/>
              <a:t>Saric</a:t>
            </a:r>
            <a:r>
              <a:rPr lang="it-IT" sz="1600" dirty="0"/>
              <a:t>, </a:t>
            </a:r>
            <a:r>
              <a:rPr lang="it-IT" sz="1600" dirty="0" err="1"/>
              <a:t>University</a:t>
            </a:r>
            <a:r>
              <a:rPr lang="it-IT" sz="1600" dirty="0"/>
              <a:t> of </a:t>
            </a:r>
            <a:r>
              <a:rPr lang="it-IT" sz="1600" dirty="0" err="1"/>
              <a:t>Zagreb</a:t>
            </a:r>
            <a:r>
              <a:rPr lang="it-IT" sz="1600" dirty="0"/>
              <a:t>, </a:t>
            </a:r>
            <a:r>
              <a:rPr lang="it-IT" sz="1600" dirty="0" err="1"/>
              <a:t>Croatia</a:t>
            </a:r>
            <a:endParaRPr lang="it-IT" sz="1600" dirty="0"/>
          </a:p>
          <a:p>
            <a:r>
              <a:rPr lang="it-IT" sz="1600" dirty="0"/>
              <a:t>Birgitta </a:t>
            </a:r>
            <a:r>
              <a:rPr lang="it-IT" sz="1600" dirty="0" err="1"/>
              <a:t>Kimber</a:t>
            </a:r>
            <a:r>
              <a:rPr lang="it-IT" sz="1600" dirty="0"/>
              <a:t> and </a:t>
            </a:r>
            <a:r>
              <a:rPr lang="it-IT" sz="1600" dirty="0" err="1"/>
              <a:t>Charli</a:t>
            </a:r>
            <a:r>
              <a:rPr lang="it-IT" sz="1600" dirty="0"/>
              <a:t> Eriksson, Orebro </a:t>
            </a:r>
            <a:r>
              <a:rPr lang="it-IT" sz="1600" dirty="0" err="1"/>
              <a:t>University</a:t>
            </a:r>
            <a:r>
              <a:rPr lang="it-IT" sz="1600" dirty="0"/>
              <a:t>, </a:t>
            </a:r>
            <a:r>
              <a:rPr lang="it-IT" sz="1600" dirty="0" err="1"/>
              <a:t>Sweden</a:t>
            </a:r>
            <a:endParaRPr lang="it-IT" sz="1600" dirty="0"/>
          </a:p>
          <a:p>
            <a:r>
              <a:rPr lang="it-IT" sz="1600" dirty="0"/>
              <a:t>Celeste </a:t>
            </a:r>
            <a:r>
              <a:rPr lang="it-IT" sz="1600" dirty="0" smtClean="0"/>
              <a:t>Simões </a:t>
            </a:r>
            <a:r>
              <a:rPr lang="it-IT" sz="1600" dirty="0"/>
              <a:t>and Paula Lebre, </a:t>
            </a:r>
            <a:r>
              <a:rPr lang="it-IT" sz="1600" dirty="0" smtClean="0"/>
              <a:t>University </a:t>
            </a:r>
            <a:r>
              <a:rPr lang="it-IT" sz="1600" dirty="0"/>
              <a:t>of Lisbon, Portugal</a:t>
            </a:r>
          </a:p>
        </p:txBody>
      </p:sp>
      <p:grpSp>
        <p:nvGrpSpPr>
          <p:cNvPr id="44" name="bottom graphic"/>
          <p:cNvGrpSpPr/>
          <p:nvPr/>
        </p:nvGrpSpPr>
        <p:grpSpPr>
          <a:xfrm>
            <a:off x="0" y="5409216"/>
            <a:ext cx="12188825" cy="1462483"/>
            <a:chOff x="0" y="4056912"/>
            <a:chExt cx="9144000" cy="1096862"/>
          </a:xfrm>
        </p:grpSpPr>
        <p:sp>
          <p:nvSpPr>
            <p:cNvPr id="45" name="Freeform 8"/>
            <p:cNvSpPr/>
            <p:nvPr/>
          </p:nvSpPr>
          <p:spPr bwMode="ltGray">
            <a:xfrm rot="5400000">
              <a:off x="4119794" y="119294"/>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6"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4" name="Arco 23"/>
          <p:cNvSpPr/>
          <p:nvPr/>
        </p:nvSpPr>
        <p:spPr>
          <a:xfrm rot="10974460">
            <a:off x="-1080146" y="4636277"/>
            <a:ext cx="14018106" cy="1390400"/>
          </a:xfrm>
          <a:prstGeom prst="arc">
            <a:avLst>
              <a:gd name="adj1" fmla="val 10929599"/>
              <a:gd name="adj2" fmla="val 20943449"/>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184609"/>
            <a:ext cx="2752573" cy="1620655"/>
          </a:xfrm>
          <a:prstGeom prst="rect">
            <a:avLst/>
          </a:prstGeom>
        </p:spPr>
      </p:pic>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4704"/>
            <a:ext cx="7899865" cy="68309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GB" b="1" dirty="0" smtClean="0"/>
              <a:t>ROMA: Factors for early school leaving</a:t>
            </a:r>
            <a:endParaRPr lang="en-GB" b="1" dirty="0"/>
          </a:p>
        </p:txBody>
      </p:sp>
      <p:sp>
        <p:nvSpPr>
          <p:cNvPr id="3" name="Content Placeholder 2"/>
          <p:cNvSpPr>
            <a:spLocks noGrp="1"/>
          </p:cNvSpPr>
          <p:nvPr>
            <p:ph idx="1"/>
          </p:nvPr>
        </p:nvSpPr>
        <p:spPr>
          <a:xfrm>
            <a:off x="405780" y="2286000"/>
            <a:ext cx="11521279" cy="4572000"/>
          </a:xfrm>
        </p:spPr>
        <p:txBody>
          <a:bodyPr/>
          <a:lstStyle/>
          <a:p>
            <a:r>
              <a:rPr lang="en-GB" dirty="0" smtClean="0"/>
              <a:t>Early exposure to racism and bullying</a:t>
            </a:r>
          </a:p>
          <a:p>
            <a:r>
              <a:rPr lang="en-GB" dirty="0" smtClean="0"/>
              <a:t>Social and cultural isolation</a:t>
            </a:r>
          </a:p>
          <a:p>
            <a:r>
              <a:rPr lang="en-GB" dirty="0" smtClean="0"/>
              <a:t>Conflicts with teachers or peers</a:t>
            </a:r>
          </a:p>
          <a:p>
            <a:r>
              <a:rPr lang="en-GB" dirty="0" smtClean="0"/>
              <a:t>Perceived lack of support in accessing the curriculum</a:t>
            </a:r>
          </a:p>
          <a:p>
            <a:r>
              <a:rPr lang="en-GB" dirty="0" smtClean="0"/>
              <a:t>Low teacher expectations in relation to attendance and achievement</a:t>
            </a:r>
          </a:p>
          <a:p>
            <a:pPr marL="0" indent="0">
              <a:buNone/>
            </a:pPr>
            <a:endParaRPr lang="pt-PT" dirty="0"/>
          </a:p>
        </p:txBody>
      </p:sp>
      <p:sp>
        <p:nvSpPr>
          <p:cNvPr id="4" name="TextBox 3"/>
          <p:cNvSpPr txBox="1"/>
          <p:nvPr/>
        </p:nvSpPr>
        <p:spPr>
          <a:xfrm>
            <a:off x="909836" y="5517232"/>
            <a:ext cx="1681614" cy="276999"/>
          </a:xfrm>
          <a:prstGeom prst="rect">
            <a:avLst/>
          </a:prstGeom>
          <a:noFill/>
        </p:spPr>
        <p:txBody>
          <a:bodyPr wrap="none" rtlCol="0">
            <a:spAutoFit/>
          </a:bodyPr>
          <a:lstStyle/>
          <a:p>
            <a:r>
              <a:rPr lang="pt-PT" sz="1200" i="1" dirty="0" err="1" smtClean="0"/>
              <a:t>Foster</a:t>
            </a:r>
            <a:r>
              <a:rPr lang="pt-PT" sz="1200" i="1" dirty="0" smtClean="0"/>
              <a:t> &amp; Norton (2012)</a:t>
            </a:r>
            <a:endParaRPr lang="en-GB" sz="1200" i="1" dirty="0"/>
          </a:p>
        </p:txBody>
      </p:sp>
      <p:sp>
        <p:nvSpPr>
          <p:cNvPr id="5" name="Rounded Rectangle 4"/>
          <p:cNvSpPr/>
          <p:nvPr/>
        </p:nvSpPr>
        <p:spPr>
          <a:xfrm>
            <a:off x="9406780" y="188640"/>
            <a:ext cx="216024"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79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4704"/>
            <a:ext cx="7899865" cy="683096"/>
          </a:xfrm>
        </p:spPr>
        <p:style>
          <a:lnRef idx="3">
            <a:schemeClr val="lt1"/>
          </a:lnRef>
          <a:fillRef idx="1">
            <a:schemeClr val="accent1"/>
          </a:fillRef>
          <a:effectRef idx="1">
            <a:schemeClr val="accent1"/>
          </a:effectRef>
          <a:fontRef idx="minor">
            <a:schemeClr val="lt1"/>
          </a:fontRef>
        </p:style>
        <p:txBody>
          <a:bodyPr>
            <a:normAutofit/>
          </a:bodyPr>
          <a:lstStyle/>
          <a:p>
            <a:r>
              <a:rPr lang="en-GB" b="1" dirty="0" smtClean="0"/>
              <a:t>ROMA: Focus on…</a:t>
            </a:r>
            <a:endParaRPr lang="en-GB" b="1" dirty="0"/>
          </a:p>
        </p:txBody>
      </p:sp>
      <p:sp>
        <p:nvSpPr>
          <p:cNvPr id="3" name="Content Placeholder 2"/>
          <p:cNvSpPr>
            <a:spLocks noGrp="1"/>
          </p:cNvSpPr>
          <p:nvPr>
            <p:ph idx="1"/>
          </p:nvPr>
        </p:nvSpPr>
        <p:spPr>
          <a:xfrm>
            <a:off x="425333" y="1697578"/>
            <a:ext cx="11783045" cy="4572000"/>
          </a:xfrm>
        </p:spPr>
        <p:txBody>
          <a:bodyPr>
            <a:normAutofit/>
          </a:bodyPr>
          <a:lstStyle/>
          <a:p>
            <a:r>
              <a:rPr lang="en-GB" dirty="0" smtClean="0"/>
              <a:t>Promote educational equality</a:t>
            </a:r>
          </a:p>
          <a:p>
            <a:r>
              <a:rPr lang="en-GB" dirty="0" smtClean="0"/>
              <a:t>Promote resilience assets for positive development and active citizenship</a:t>
            </a:r>
          </a:p>
          <a:p>
            <a:pPr>
              <a:spcAft>
                <a:spcPts val="1800"/>
              </a:spcAft>
            </a:pPr>
            <a:r>
              <a:rPr lang="en-GB" dirty="0" smtClean="0"/>
              <a:t>Reduce school absenteeism and early leaving </a:t>
            </a:r>
            <a:r>
              <a:rPr lang="en-GB" sz="1800" i="1" dirty="0" smtClean="0"/>
              <a:t>(</a:t>
            </a:r>
            <a:r>
              <a:rPr lang="pt-PT" sz="1800" i="1" dirty="0" err="1" smtClean="0"/>
              <a:t>Dimakos</a:t>
            </a:r>
            <a:r>
              <a:rPr lang="pt-PT" sz="1800" i="1" dirty="0" smtClean="0"/>
              <a:t> </a:t>
            </a:r>
            <a:r>
              <a:rPr lang="pt-PT" sz="1800" i="1" dirty="0"/>
              <a:t>&amp; </a:t>
            </a:r>
            <a:r>
              <a:rPr lang="pt-PT" sz="1800" i="1" dirty="0" err="1" smtClean="0"/>
              <a:t>Papakonstantinopolou</a:t>
            </a:r>
            <a:r>
              <a:rPr lang="pt-PT" sz="1800" i="1" dirty="0" smtClean="0"/>
              <a:t>, 2012)</a:t>
            </a:r>
            <a:endParaRPr lang="en-GB" i="1" dirty="0"/>
          </a:p>
          <a:p>
            <a:pPr marL="0" indent="0">
              <a:spcBef>
                <a:spcPts val="0"/>
              </a:spcBef>
              <a:spcAft>
                <a:spcPts val="1800"/>
              </a:spcAft>
              <a:buNone/>
            </a:pPr>
            <a:r>
              <a:rPr lang="en-GB" sz="2200" i="1" dirty="0" smtClean="0"/>
              <a:t>“We feel that one of the main problems that we, as Gypsy women, face, is low self-esteem. There is an urgent need to strengthen our awareness of our own value and of our ability to resolve our own problems.</a:t>
            </a:r>
          </a:p>
          <a:p>
            <a:pPr marL="0" indent="0">
              <a:spcBef>
                <a:spcPts val="0"/>
              </a:spcBef>
              <a:buNone/>
            </a:pPr>
            <a:r>
              <a:rPr lang="en-GB" sz="2200" i="1" dirty="0" smtClean="0"/>
              <a:t>There is no doubt that self-awareness would lift our social, educational, political and cultural awareness. It would also lead to our undertaking social and educational action ourselves.”</a:t>
            </a:r>
            <a:endParaRPr lang="en-GB" sz="2200" i="1" dirty="0"/>
          </a:p>
          <a:p>
            <a:endParaRPr lang="en-GB" dirty="0" smtClean="0"/>
          </a:p>
        </p:txBody>
      </p:sp>
      <p:sp>
        <p:nvSpPr>
          <p:cNvPr id="5" name="Rounded Rectangle 4"/>
          <p:cNvSpPr/>
          <p:nvPr/>
        </p:nvSpPr>
        <p:spPr>
          <a:xfrm>
            <a:off x="9406780" y="188640"/>
            <a:ext cx="216024"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886500" y="6057691"/>
            <a:ext cx="4903522" cy="338554"/>
          </a:xfrm>
          <a:prstGeom prst="rect">
            <a:avLst/>
          </a:prstGeom>
          <a:noFill/>
        </p:spPr>
        <p:txBody>
          <a:bodyPr wrap="none" rtlCol="0">
            <a:spAutoFit/>
          </a:bodyPr>
          <a:lstStyle/>
          <a:p>
            <a:r>
              <a:rPr lang="en-GB" sz="1600" i="1" dirty="0" err="1" smtClean="0"/>
              <a:t>Romnea</a:t>
            </a:r>
            <a:r>
              <a:rPr lang="en-GB" sz="1600" i="1" dirty="0" smtClean="0"/>
              <a:t>/Gypsy women’s manifesto, Seville, May, 1994</a:t>
            </a:r>
            <a:endParaRPr lang="en-GB" sz="1600" i="1" dirty="0"/>
          </a:p>
        </p:txBody>
      </p:sp>
    </p:spTree>
    <p:extLst>
      <p:ext uri="{BB962C8B-B14F-4D97-AF65-F5344CB8AC3E}">
        <p14:creationId xmlns:p14="http://schemas.microsoft.com/office/powerpoint/2010/main" val="2836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92696"/>
            <a:ext cx="7755849" cy="755104"/>
          </a:xfrm>
          <a:solidFill>
            <a:schemeClr val="accent2"/>
          </a:solidFill>
        </p:spPr>
        <p:txBody>
          <a:bodyPr>
            <a:normAutofit fontScale="90000"/>
          </a:bodyPr>
          <a:lstStyle/>
          <a:p>
            <a:r>
              <a:rPr lang="pt-PT" b="1" dirty="0" smtClean="0"/>
              <a:t>REFUGEES</a:t>
            </a:r>
            <a:r>
              <a:rPr lang="en-GB" b="1" dirty="0"/>
              <a:t>: Why a Resilience Program?</a:t>
            </a:r>
            <a:endParaRPr lang="pt-PT" b="1" dirty="0"/>
          </a:p>
        </p:txBody>
      </p:sp>
      <p:sp>
        <p:nvSpPr>
          <p:cNvPr id="3" name="Content Placeholder 2"/>
          <p:cNvSpPr>
            <a:spLocks noGrp="1"/>
          </p:cNvSpPr>
          <p:nvPr>
            <p:ph idx="1"/>
          </p:nvPr>
        </p:nvSpPr>
        <p:spPr>
          <a:xfrm>
            <a:off x="621804" y="1600200"/>
            <a:ext cx="11305255" cy="4572000"/>
          </a:xfrm>
        </p:spPr>
        <p:txBody>
          <a:bodyPr/>
          <a:lstStyle/>
          <a:p>
            <a:endParaRPr lang="en-US" dirty="0" smtClean="0"/>
          </a:p>
          <a:p>
            <a:r>
              <a:rPr lang="en-US" dirty="0" smtClean="0"/>
              <a:t>Living in poor conditions</a:t>
            </a:r>
          </a:p>
          <a:p>
            <a:r>
              <a:rPr lang="en-US" dirty="0" smtClean="0"/>
              <a:t>Denied access to education, protection and health-care services</a:t>
            </a:r>
            <a:endParaRPr lang="en-US" dirty="0"/>
          </a:p>
          <a:p>
            <a:r>
              <a:rPr lang="en-US" dirty="0" smtClean="0"/>
              <a:t>Children </a:t>
            </a:r>
            <a:r>
              <a:rPr lang="en-US" dirty="0"/>
              <a:t>are at a greater risk of abuse, neglect, violence, exploitation, trafficking or forced military </a:t>
            </a:r>
            <a:r>
              <a:rPr lang="en-US" dirty="0" smtClean="0"/>
              <a:t>recruitment </a:t>
            </a:r>
          </a:p>
          <a:p>
            <a:r>
              <a:rPr lang="en-US" dirty="0" smtClean="0"/>
              <a:t>They </a:t>
            </a:r>
            <a:r>
              <a:rPr lang="en-US" dirty="0"/>
              <a:t>may also have witnessed or experienced violent acts and/or been separated from their </a:t>
            </a:r>
            <a:r>
              <a:rPr lang="en-US" dirty="0" smtClean="0"/>
              <a:t>families </a:t>
            </a:r>
            <a:endParaRPr lang="pt-PT" baseline="30000" dirty="0"/>
          </a:p>
        </p:txBody>
      </p:sp>
      <p:sp>
        <p:nvSpPr>
          <p:cNvPr id="4" name="Rectangle 3"/>
          <p:cNvSpPr/>
          <p:nvPr/>
        </p:nvSpPr>
        <p:spPr>
          <a:xfrm>
            <a:off x="6958509" y="6219370"/>
            <a:ext cx="5230316" cy="461665"/>
          </a:xfrm>
          <a:prstGeom prst="rect">
            <a:avLst/>
          </a:prstGeom>
        </p:spPr>
        <p:txBody>
          <a:bodyPr wrap="square">
            <a:spAutoFit/>
          </a:bodyPr>
          <a:lstStyle/>
          <a:p>
            <a:r>
              <a:rPr lang="en-US" sz="1200" dirty="0"/>
              <a:t>UNHRC (2007). Through the eyes of a child: refugee children speak about violence</a:t>
            </a:r>
            <a:r>
              <a:rPr lang="en-US" sz="1200" dirty="0" smtClean="0"/>
              <a:t>.  </a:t>
            </a:r>
            <a:r>
              <a:rPr lang="en-US" sz="1200" dirty="0"/>
              <a:t>In </a:t>
            </a:r>
            <a:r>
              <a:rPr lang="pt-PT" sz="1200" dirty="0"/>
              <a:t>http://www.unhcr.org/47c804682.html</a:t>
            </a:r>
          </a:p>
        </p:txBody>
      </p:sp>
      <p:sp>
        <p:nvSpPr>
          <p:cNvPr id="5" name="TextBox 4"/>
          <p:cNvSpPr txBox="1"/>
          <p:nvPr/>
        </p:nvSpPr>
        <p:spPr>
          <a:xfrm>
            <a:off x="-86512" y="6219371"/>
            <a:ext cx="5110053" cy="461665"/>
          </a:xfrm>
          <a:prstGeom prst="rect">
            <a:avLst/>
          </a:prstGeom>
          <a:noFill/>
        </p:spPr>
        <p:txBody>
          <a:bodyPr wrap="none" rtlCol="0">
            <a:spAutoFit/>
          </a:bodyPr>
          <a:lstStyle/>
          <a:p>
            <a:r>
              <a:rPr lang="en-GB" sz="1200" dirty="0" smtClean="0"/>
              <a:t>UNICEF (2005). Excluded and invisible: The state of world’s children 2006.</a:t>
            </a:r>
          </a:p>
          <a:p>
            <a:r>
              <a:rPr lang="en-GB" sz="1200" dirty="0" smtClean="0"/>
              <a:t>In </a:t>
            </a:r>
            <a:r>
              <a:rPr lang="pt-PT" sz="1200" dirty="0" smtClean="0"/>
              <a:t>www.unicef.org/sowc06/pdfs/sowc06_fullreport.pdf</a:t>
            </a:r>
            <a:endParaRPr lang="en-GB" sz="1200" dirty="0"/>
          </a:p>
        </p:txBody>
      </p:sp>
    </p:spTree>
    <p:extLst>
      <p:ext uri="{BB962C8B-B14F-4D97-AF65-F5344CB8AC3E}">
        <p14:creationId xmlns:p14="http://schemas.microsoft.com/office/powerpoint/2010/main" val="2654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692696"/>
            <a:ext cx="9865096" cy="755104"/>
          </a:xfrm>
          <a:solidFill>
            <a:schemeClr val="accent2"/>
          </a:solidFill>
        </p:spPr>
        <p:txBody>
          <a:bodyPr>
            <a:normAutofit fontScale="90000"/>
          </a:bodyPr>
          <a:lstStyle/>
          <a:p>
            <a:r>
              <a:rPr lang="en-GB" b="1" dirty="0" smtClean="0"/>
              <a:t>REFUGEES: Barriers to resilience manifestations</a:t>
            </a:r>
            <a:endParaRPr lang="en-GB" b="1" dirty="0"/>
          </a:p>
        </p:txBody>
      </p:sp>
      <p:sp>
        <p:nvSpPr>
          <p:cNvPr id="3" name="Content Placeholder 2"/>
          <p:cNvSpPr>
            <a:spLocks noGrp="1"/>
          </p:cNvSpPr>
          <p:nvPr>
            <p:ph idx="1"/>
          </p:nvPr>
        </p:nvSpPr>
        <p:spPr>
          <a:xfrm>
            <a:off x="621804" y="1600200"/>
            <a:ext cx="11305255" cy="4572000"/>
          </a:xfrm>
        </p:spPr>
        <p:txBody>
          <a:bodyPr/>
          <a:lstStyle/>
          <a:p>
            <a:endParaRPr lang="en-US" dirty="0" smtClean="0"/>
          </a:p>
          <a:p>
            <a:r>
              <a:rPr lang="en-US" dirty="0" smtClean="0"/>
              <a:t>Language, racism, labelling the trauma story </a:t>
            </a:r>
            <a:r>
              <a:rPr lang="en-US" sz="2000" dirty="0" smtClean="0"/>
              <a:t>(Hutchinson, Dorsett, 2012)</a:t>
            </a:r>
          </a:p>
          <a:p>
            <a:pPr marL="0" indent="0">
              <a:buNone/>
            </a:pPr>
            <a:endParaRPr lang="pt-PT" baseline="30000" dirty="0" smtClean="0"/>
          </a:p>
          <a:p>
            <a:pPr marL="0" indent="0" algn="ctr">
              <a:lnSpc>
                <a:spcPct val="100000"/>
              </a:lnSpc>
              <a:spcBef>
                <a:spcPts val="0"/>
              </a:spcBef>
              <a:buNone/>
            </a:pPr>
            <a:r>
              <a:rPr lang="en-GB" i="1" dirty="0" smtClean="0"/>
              <a:t>“We need to get rid of that thinking that our people are traumatised. </a:t>
            </a:r>
          </a:p>
          <a:p>
            <a:pPr marL="0" indent="0" algn="ctr">
              <a:lnSpc>
                <a:spcPct val="100000"/>
              </a:lnSpc>
              <a:spcBef>
                <a:spcPts val="0"/>
              </a:spcBef>
              <a:buNone/>
            </a:pPr>
            <a:r>
              <a:rPr lang="en-GB" i="1" dirty="0" smtClean="0"/>
              <a:t>We are traumatised, yes. This is true and that’s fine. </a:t>
            </a:r>
          </a:p>
          <a:p>
            <a:pPr marL="0" indent="0" algn="ctr">
              <a:lnSpc>
                <a:spcPct val="100000"/>
              </a:lnSpc>
              <a:spcBef>
                <a:spcPts val="0"/>
              </a:spcBef>
              <a:buNone/>
            </a:pPr>
            <a:r>
              <a:rPr lang="en-GB" i="1" dirty="0" smtClean="0"/>
              <a:t>But that does not mean what we are. </a:t>
            </a:r>
          </a:p>
          <a:p>
            <a:pPr marL="0" indent="0" algn="ctr">
              <a:lnSpc>
                <a:spcPct val="100000"/>
              </a:lnSpc>
              <a:spcBef>
                <a:spcPts val="0"/>
              </a:spcBef>
              <a:buNone/>
            </a:pPr>
            <a:r>
              <a:rPr lang="en-GB" i="1" dirty="0" smtClean="0"/>
              <a:t>We are something different and we can provide. </a:t>
            </a:r>
          </a:p>
          <a:p>
            <a:pPr marL="0" indent="0" algn="ctr">
              <a:lnSpc>
                <a:spcPct val="100000"/>
              </a:lnSpc>
              <a:spcBef>
                <a:spcPts val="0"/>
              </a:spcBef>
              <a:buNone/>
            </a:pPr>
            <a:r>
              <a:rPr lang="en-GB" i="1" dirty="0" smtClean="0"/>
              <a:t>We can offer. We can contribute”</a:t>
            </a:r>
          </a:p>
          <a:p>
            <a:pPr marL="0" indent="0" algn="ctr">
              <a:lnSpc>
                <a:spcPct val="100000"/>
              </a:lnSpc>
              <a:spcBef>
                <a:spcPts val="0"/>
              </a:spcBef>
              <a:buNone/>
            </a:pPr>
            <a:endParaRPr lang="pt-PT" i="1" dirty="0" smtClean="0"/>
          </a:p>
          <a:p>
            <a:pPr marL="0" indent="0" algn="ctr">
              <a:lnSpc>
                <a:spcPct val="100000"/>
              </a:lnSpc>
              <a:spcBef>
                <a:spcPts val="0"/>
              </a:spcBef>
              <a:buNone/>
            </a:pPr>
            <a:endParaRPr lang="en-US" i="1" dirty="0"/>
          </a:p>
        </p:txBody>
      </p:sp>
      <p:sp>
        <p:nvSpPr>
          <p:cNvPr id="6" name="TextBox 5"/>
          <p:cNvSpPr txBox="1"/>
          <p:nvPr/>
        </p:nvSpPr>
        <p:spPr>
          <a:xfrm>
            <a:off x="6958508" y="5532996"/>
            <a:ext cx="4588628" cy="584775"/>
          </a:xfrm>
          <a:prstGeom prst="rect">
            <a:avLst/>
          </a:prstGeom>
          <a:noFill/>
        </p:spPr>
        <p:txBody>
          <a:bodyPr wrap="none" rtlCol="0">
            <a:spAutoFit/>
          </a:bodyPr>
          <a:lstStyle/>
          <a:p>
            <a:r>
              <a:rPr lang="en-US" sz="1600" i="1" dirty="0"/>
              <a:t>(Marlowe, 2009, cit. in Hutchinson, Dorsett, 2012)</a:t>
            </a:r>
          </a:p>
          <a:p>
            <a:endParaRPr lang="en-GB" sz="1600" dirty="0"/>
          </a:p>
        </p:txBody>
      </p:sp>
    </p:spTree>
    <p:extLst>
      <p:ext uri="{BB962C8B-B14F-4D97-AF65-F5344CB8AC3E}">
        <p14:creationId xmlns:p14="http://schemas.microsoft.com/office/powerpoint/2010/main" val="30235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692696"/>
            <a:ext cx="9865096" cy="755104"/>
          </a:xfrm>
          <a:solidFill>
            <a:schemeClr val="accent2"/>
          </a:solidFill>
        </p:spPr>
        <p:txBody>
          <a:bodyPr>
            <a:normAutofit/>
          </a:bodyPr>
          <a:lstStyle/>
          <a:p>
            <a:r>
              <a:rPr lang="en-GB" b="1" dirty="0" smtClean="0"/>
              <a:t>REFUGEES: Focus on…</a:t>
            </a:r>
            <a:endParaRPr lang="en-GB" b="1" dirty="0"/>
          </a:p>
        </p:txBody>
      </p:sp>
      <p:sp>
        <p:nvSpPr>
          <p:cNvPr id="3" name="Content Placeholder 2"/>
          <p:cNvSpPr>
            <a:spLocks noGrp="1"/>
          </p:cNvSpPr>
          <p:nvPr>
            <p:ph idx="1"/>
          </p:nvPr>
        </p:nvSpPr>
        <p:spPr>
          <a:xfrm>
            <a:off x="621804" y="1858244"/>
            <a:ext cx="11305255" cy="3947020"/>
          </a:xfrm>
        </p:spPr>
        <p:txBody>
          <a:bodyPr>
            <a:normAutofit fontScale="92500"/>
          </a:bodyPr>
          <a:lstStyle/>
          <a:p>
            <a:r>
              <a:rPr lang="en-US" dirty="0" smtClean="0"/>
              <a:t>Internal resources are one of the major contribution to refugee resilience </a:t>
            </a:r>
          </a:p>
          <a:p>
            <a:pPr lvl="1">
              <a:spcBef>
                <a:spcPts val="0"/>
              </a:spcBef>
            </a:pPr>
            <a:r>
              <a:rPr lang="en-US" dirty="0" smtClean="0"/>
              <a:t>Optimism, adaptability, perseverance, belief in inner strength, positive attitude, hope in the future, locus of control, sense of coherence and purpose, high academic expectations</a:t>
            </a:r>
            <a:r>
              <a:rPr lang="en-US" dirty="0"/>
              <a:t>	</a:t>
            </a:r>
            <a:r>
              <a:rPr lang="en-US" sz="1900" i="1" dirty="0"/>
              <a:t>(Hutchinson &amp; Dorsett, 2012; </a:t>
            </a:r>
            <a:r>
              <a:rPr lang="en-US" sz="1900" i="1" dirty="0" err="1"/>
              <a:t>F</a:t>
            </a:r>
            <a:r>
              <a:rPr lang="en-US" sz="1200" i="1" dirty="0" err="1"/>
              <a:t>Ø</a:t>
            </a:r>
            <a:r>
              <a:rPr lang="en-US" sz="1900" i="1" dirty="0" err="1"/>
              <a:t>rde</a:t>
            </a:r>
            <a:r>
              <a:rPr lang="en-US" sz="1900" i="1" dirty="0"/>
              <a:t>, 2007)</a:t>
            </a:r>
          </a:p>
          <a:p>
            <a:pPr lvl="1">
              <a:spcBef>
                <a:spcPts val="0"/>
              </a:spcBef>
            </a:pPr>
            <a:endParaRPr lang="en-US" dirty="0" smtClean="0"/>
          </a:p>
          <a:p>
            <a:pPr>
              <a:spcBef>
                <a:spcPts val="0"/>
              </a:spcBef>
            </a:pPr>
            <a:r>
              <a:rPr lang="en-US" dirty="0" smtClean="0"/>
              <a:t>External resources</a:t>
            </a:r>
          </a:p>
          <a:p>
            <a:pPr lvl="1"/>
            <a:r>
              <a:rPr lang="en-US" dirty="0" smtClean="0"/>
              <a:t>Friends, parents, school (extracurricular activities, sports, teachers) </a:t>
            </a:r>
            <a:r>
              <a:rPr lang="en-US" sz="1600" dirty="0" smtClean="0"/>
              <a:t>(McEwen, 2007)</a:t>
            </a:r>
          </a:p>
          <a:p>
            <a:r>
              <a:rPr lang="en-US" dirty="0" smtClean="0"/>
              <a:t>Children </a:t>
            </a:r>
            <a:r>
              <a:rPr lang="en-US" dirty="0"/>
              <a:t>stressed the need </a:t>
            </a:r>
            <a:r>
              <a:rPr lang="en-US" dirty="0" smtClean="0"/>
              <a:t>for more </a:t>
            </a:r>
            <a:r>
              <a:rPr lang="en-US" dirty="0"/>
              <a:t>information to enable them to protect themselves, especially since many do not </a:t>
            </a:r>
            <a:r>
              <a:rPr lang="en-US" dirty="0" smtClean="0"/>
              <a:t>come from </a:t>
            </a:r>
            <a:r>
              <a:rPr lang="en-US" dirty="0"/>
              <a:t>violent environments and have developed few coping </a:t>
            </a:r>
            <a:r>
              <a:rPr lang="en-US" dirty="0" smtClean="0"/>
              <a:t>mechanisms </a:t>
            </a:r>
            <a:r>
              <a:rPr lang="en-US" sz="1700" i="1" dirty="0" smtClean="0"/>
              <a:t>(UNHRC, 2007</a:t>
            </a:r>
            <a:r>
              <a:rPr lang="en-US" sz="1700" i="1" dirty="0"/>
              <a:t>).</a:t>
            </a:r>
            <a:r>
              <a:rPr lang="en-US" i="1" dirty="0"/>
              <a:t> </a:t>
            </a:r>
            <a:endParaRPr lang="pt-PT" i="1" dirty="0" smtClean="0"/>
          </a:p>
          <a:p>
            <a:pPr marL="0" indent="0" algn="ctr">
              <a:lnSpc>
                <a:spcPct val="100000"/>
              </a:lnSpc>
              <a:spcBef>
                <a:spcPts val="0"/>
              </a:spcBef>
              <a:buNone/>
            </a:pPr>
            <a:endParaRPr lang="en-US" i="1" dirty="0"/>
          </a:p>
        </p:txBody>
      </p:sp>
    </p:spTree>
    <p:extLst>
      <p:ext uri="{BB962C8B-B14F-4D97-AF65-F5344CB8AC3E}">
        <p14:creationId xmlns:p14="http://schemas.microsoft.com/office/powerpoint/2010/main" val="153508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24" y="692696"/>
            <a:ext cx="7833916" cy="755104"/>
          </a:xfrm>
          <a:solidFill>
            <a:schemeClr val="accent4"/>
          </a:solidFill>
        </p:spPr>
        <p:txBody>
          <a:bodyPr>
            <a:normAutofit fontScale="90000"/>
          </a:bodyPr>
          <a:lstStyle/>
          <a:p>
            <a:r>
              <a:rPr lang="en-GB" b="1" dirty="0" smtClean="0"/>
              <a:t>Disability: Why </a:t>
            </a:r>
            <a:r>
              <a:rPr lang="en-GB" b="1" dirty="0"/>
              <a:t>a Resilience Program?</a:t>
            </a:r>
          </a:p>
        </p:txBody>
      </p:sp>
      <p:sp>
        <p:nvSpPr>
          <p:cNvPr id="3" name="Content Placeholder 2"/>
          <p:cNvSpPr>
            <a:spLocks noGrp="1"/>
          </p:cNvSpPr>
          <p:nvPr>
            <p:ph idx="1"/>
          </p:nvPr>
        </p:nvSpPr>
        <p:spPr>
          <a:xfrm>
            <a:off x="1125860" y="1772816"/>
            <a:ext cx="10873208" cy="4205064"/>
          </a:xfrm>
        </p:spPr>
        <p:txBody>
          <a:bodyPr>
            <a:normAutofit fontScale="92500" lnSpcReduction="20000"/>
          </a:bodyPr>
          <a:lstStyle/>
          <a:p>
            <a:r>
              <a:rPr lang="en-US" dirty="0" smtClean="0"/>
              <a:t>Attitudinal and structural barriers</a:t>
            </a:r>
          </a:p>
          <a:p>
            <a:r>
              <a:rPr lang="en-US" dirty="0" smtClean="0"/>
              <a:t>Discrimination, compromised participation, social exclusion</a:t>
            </a:r>
          </a:p>
          <a:p>
            <a:r>
              <a:rPr lang="en-US" dirty="0" smtClean="0"/>
              <a:t>Disability-related </a:t>
            </a:r>
            <a:r>
              <a:rPr lang="en-US" dirty="0"/>
              <a:t>risks and experiences </a:t>
            </a:r>
            <a:r>
              <a:rPr lang="en-US" dirty="0" smtClean="0"/>
              <a:t>that </a:t>
            </a:r>
            <a:r>
              <a:rPr lang="en-US" dirty="0"/>
              <a:t>increases the likelihood of negative outcomes </a:t>
            </a:r>
            <a:r>
              <a:rPr lang="en-US" sz="1700" i="1" dirty="0" smtClean="0"/>
              <a:t>(</a:t>
            </a:r>
            <a:r>
              <a:rPr lang="en-US" sz="1700" i="1" dirty="0"/>
              <a:t>King et al. </a:t>
            </a:r>
            <a:r>
              <a:rPr lang="en-US" sz="1700" i="1" dirty="0" smtClean="0"/>
              <a:t>2003)</a:t>
            </a:r>
          </a:p>
          <a:p>
            <a:pPr marL="304747" lvl="1">
              <a:spcBef>
                <a:spcPts val="1800"/>
              </a:spcBef>
              <a:buFont typeface="Arial" pitchFamily="34" charset="0"/>
              <a:buChar char="•"/>
            </a:pPr>
            <a:r>
              <a:rPr lang="en-US" sz="2800" dirty="0" smtClean="0"/>
              <a:t>Refer more frequently suffer negative life events, compared to their mainstream peers </a:t>
            </a:r>
            <a:r>
              <a:rPr lang="en-US" sz="1700" i="1" dirty="0" smtClean="0"/>
              <a:t>(Simões, Matos, Tomé, et al., 2009)</a:t>
            </a:r>
            <a:endParaRPr lang="en-GB" sz="1700" i="1" dirty="0" smtClean="0"/>
          </a:p>
          <a:p>
            <a:pPr lvl="1"/>
            <a:r>
              <a:rPr lang="en-GB" dirty="0" smtClean="0"/>
              <a:t>victims of bullying or being rejected by classmates</a:t>
            </a:r>
          </a:p>
          <a:p>
            <a:pPr lvl="1"/>
            <a:r>
              <a:rPr lang="en-GB" dirty="0" smtClean="0"/>
              <a:t>Perceive </a:t>
            </a:r>
            <a:r>
              <a:rPr lang="en-GB" dirty="0"/>
              <a:t>their school performance to be lower than </a:t>
            </a:r>
            <a:r>
              <a:rPr lang="en-GB" dirty="0" smtClean="0"/>
              <a:t>average</a:t>
            </a:r>
          </a:p>
          <a:p>
            <a:pPr lvl="1"/>
            <a:r>
              <a:rPr lang="en-GB" dirty="0" smtClean="0"/>
              <a:t>More </a:t>
            </a:r>
            <a:r>
              <a:rPr lang="en-GB" dirty="0"/>
              <a:t>pressed </a:t>
            </a:r>
            <a:r>
              <a:rPr lang="en-GB" dirty="0" smtClean="0"/>
              <a:t>with homework</a:t>
            </a:r>
          </a:p>
          <a:p>
            <a:pPr lvl="1"/>
            <a:r>
              <a:rPr lang="en-GB" dirty="0" smtClean="0"/>
              <a:t>Feel </a:t>
            </a:r>
            <a:r>
              <a:rPr lang="en-GB" dirty="0"/>
              <a:t>more frequently unhappy, lonelier and </a:t>
            </a:r>
            <a:r>
              <a:rPr lang="en-GB" dirty="0" smtClean="0"/>
              <a:t>sadder</a:t>
            </a:r>
            <a:endParaRPr lang="en-GB" dirty="0"/>
          </a:p>
        </p:txBody>
      </p:sp>
    </p:spTree>
    <p:extLst>
      <p:ext uri="{BB962C8B-B14F-4D97-AF65-F5344CB8AC3E}">
        <p14:creationId xmlns:p14="http://schemas.microsoft.com/office/powerpoint/2010/main" val="9510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92696"/>
            <a:ext cx="5523601" cy="755104"/>
          </a:xfrm>
          <a:solidFill>
            <a:schemeClr val="accent4"/>
          </a:solidFill>
        </p:spPr>
        <p:txBody>
          <a:bodyPr>
            <a:normAutofit fontScale="90000"/>
          </a:bodyPr>
          <a:lstStyle/>
          <a:p>
            <a:r>
              <a:rPr lang="en-GB" b="1" dirty="0" smtClean="0"/>
              <a:t>Disability: The autism case</a:t>
            </a:r>
            <a:endParaRPr lang="en-GB" b="1" dirty="0"/>
          </a:p>
        </p:txBody>
      </p:sp>
      <p:sp>
        <p:nvSpPr>
          <p:cNvPr id="3" name="Content Placeholder 2"/>
          <p:cNvSpPr>
            <a:spLocks noGrp="1"/>
          </p:cNvSpPr>
          <p:nvPr>
            <p:ph idx="1"/>
          </p:nvPr>
        </p:nvSpPr>
        <p:spPr>
          <a:xfrm>
            <a:off x="1218883" y="1772816"/>
            <a:ext cx="9751060" cy="4205064"/>
          </a:xfrm>
        </p:spPr>
        <p:txBody>
          <a:bodyPr>
            <a:normAutofit/>
          </a:bodyPr>
          <a:lstStyle/>
          <a:p>
            <a:r>
              <a:rPr lang="en-GB" dirty="0" smtClean="0"/>
              <a:t>Systematic review </a:t>
            </a:r>
            <a:r>
              <a:rPr lang="en-GB" sz="1600" i="1" dirty="0" smtClean="0"/>
              <a:t>(</a:t>
            </a:r>
            <a:r>
              <a:rPr lang="en-GB" sz="1600" i="1" dirty="0" err="1" smtClean="0"/>
              <a:t>Lebre</a:t>
            </a:r>
            <a:r>
              <a:rPr lang="en-GB" sz="1600" i="1" dirty="0" smtClean="0"/>
              <a:t>, Simões, Matos, </a:t>
            </a:r>
            <a:r>
              <a:rPr lang="en-GB" sz="1600" i="1" dirty="0" err="1" smtClean="0"/>
              <a:t>Gonçalves</a:t>
            </a:r>
            <a:r>
              <a:rPr lang="en-GB" sz="1600" i="1" dirty="0" smtClean="0"/>
              <a:t>, </a:t>
            </a:r>
            <a:r>
              <a:rPr lang="en-GB" sz="1600" i="1" dirty="0" err="1" smtClean="0"/>
              <a:t>Teixeira</a:t>
            </a:r>
            <a:r>
              <a:rPr lang="en-GB" sz="1600" i="1" dirty="0" smtClean="0"/>
              <a:t> et al., 2013)</a:t>
            </a:r>
          </a:p>
          <a:p>
            <a:pPr lvl="1"/>
            <a:r>
              <a:rPr lang="en-US" dirty="0"/>
              <a:t>Research on resilience and autism is at a relatively early </a:t>
            </a:r>
            <a:r>
              <a:rPr lang="en-US" dirty="0" smtClean="0"/>
              <a:t>stage</a:t>
            </a:r>
          </a:p>
          <a:p>
            <a:pPr lvl="1"/>
            <a:r>
              <a:rPr lang="en-US" dirty="0"/>
              <a:t>The majority of papers were concerned with resilience in family members (mothers)</a:t>
            </a:r>
            <a:endParaRPr lang="pt-PT" dirty="0"/>
          </a:p>
          <a:p>
            <a:pPr lvl="1"/>
            <a:r>
              <a:rPr lang="en-US" dirty="0"/>
              <a:t>Other related concepts  (stress, QOL, mental health, stress, coping, communication, social skills</a:t>
            </a:r>
            <a:r>
              <a:rPr lang="en-US" dirty="0" smtClean="0"/>
              <a:t>)</a:t>
            </a:r>
          </a:p>
          <a:p>
            <a:pPr lvl="1"/>
            <a:r>
              <a:rPr lang="en-US" dirty="0"/>
              <a:t>Further  studies could focus interventions for individuals with ASDs, their families in contexts such as schools in order to better understand how to promote the ability to cope and overcome  adversity in children  with </a:t>
            </a:r>
            <a:r>
              <a:rPr lang="en-US" dirty="0" smtClean="0"/>
              <a:t>ASDs</a:t>
            </a:r>
            <a:r>
              <a:rPr lang="pt-PT" dirty="0" smtClean="0"/>
              <a:t> </a:t>
            </a:r>
            <a:r>
              <a:rPr lang="pt-PT" dirty="0" err="1" smtClean="0"/>
              <a:t>and</a:t>
            </a:r>
            <a:r>
              <a:rPr lang="pt-PT" dirty="0" smtClean="0"/>
              <a:t> </a:t>
            </a:r>
            <a:r>
              <a:rPr lang="pt-PT" dirty="0" err="1" smtClean="0"/>
              <a:t>their</a:t>
            </a:r>
            <a:r>
              <a:rPr lang="pt-PT" dirty="0" smtClean="0"/>
              <a:t> </a:t>
            </a:r>
            <a:r>
              <a:rPr lang="pt-PT" dirty="0" err="1" smtClean="0"/>
              <a:t>families</a:t>
            </a:r>
            <a:endParaRPr lang="en-GB" dirty="0" smtClean="0"/>
          </a:p>
          <a:p>
            <a:endParaRPr lang="en-GB" dirty="0"/>
          </a:p>
        </p:txBody>
      </p:sp>
    </p:spTree>
    <p:extLst>
      <p:ext uri="{BB962C8B-B14F-4D97-AF65-F5344CB8AC3E}">
        <p14:creationId xmlns:p14="http://schemas.microsoft.com/office/powerpoint/2010/main" val="21636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92696"/>
            <a:ext cx="8187897" cy="755104"/>
          </a:xfrm>
          <a:solidFill>
            <a:schemeClr val="accent4"/>
          </a:solidFill>
        </p:spPr>
        <p:txBody>
          <a:bodyPr>
            <a:normAutofit/>
          </a:bodyPr>
          <a:lstStyle/>
          <a:p>
            <a:r>
              <a:rPr lang="en-GB" b="1" dirty="0" smtClean="0"/>
              <a:t>Disability: Focus on…</a:t>
            </a:r>
            <a:endParaRPr lang="en-GB" b="1" dirty="0"/>
          </a:p>
        </p:txBody>
      </p:sp>
      <p:sp>
        <p:nvSpPr>
          <p:cNvPr id="3" name="Content Placeholder 2"/>
          <p:cNvSpPr>
            <a:spLocks noGrp="1"/>
          </p:cNvSpPr>
          <p:nvPr>
            <p:ph idx="1"/>
          </p:nvPr>
        </p:nvSpPr>
        <p:spPr>
          <a:xfrm>
            <a:off x="0" y="1628800"/>
            <a:ext cx="10276129" cy="4320480"/>
          </a:xfrm>
        </p:spPr>
        <p:txBody>
          <a:bodyPr>
            <a:normAutofit fontScale="92500" lnSpcReduction="20000"/>
          </a:bodyPr>
          <a:lstStyle/>
          <a:p>
            <a:pPr>
              <a:spcBef>
                <a:spcPts val="0"/>
              </a:spcBef>
            </a:pPr>
            <a:r>
              <a:rPr lang="en-GB" dirty="0" smtClean="0"/>
              <a:t>Promote internal and external assets to cope with challenges and adversities </a:t>
            </a:r>
            <a:r>
              <a:rPr lang="en-US" sz="1400" i="1" dirty="0" smtClean="0"/>
              <a:t>(</a:t>
            </a:r>
            <a:r>
              <a:rPr lang="en-US" sz="1400" i="1" dirty="0" err="1" smtClean="0"/>
              <a:t>Benard</a:t>
            </a:r>
            <a:r>
              <a:rPr lang="en-US" sz="1400" i="1" dirty="0" smtClean="0"/>
              <a:t>, 1999; </a:t>
            </a:r>
            <a:r>
              <a:rPr lang="en-US" sz="1400" i="1" dirty="0" err="1" smtClean="0"/>
              <a:t>Wehmeyer</a:t>
            </a:r>
            <a:r>
              <a:rPr lang="en-US" sz="1400" i="1" dirty="0" smtClean="0"/>
              <a:t> </a:t>
            </a:r>
            <a:r>
              <a:rPr lang="en-US" sz="1400" i="1" dirty="0"/>
              <a:t>&amp; </a:t>
            </a:r>
            <a:r>
              <a:rPr lang="en-US" sz="1400" i="1" dirty="0" err="1" smtClean="0"/>
              <a:t>Schalock</a:t>
            </a:r>
            <a:r>
              <a:rPr lang="en-US" sz="1400" i="1" dirty="0" smtClean="0"/>
              <a:t>, 2001; Simões et al., 2009)</a:t>
            </a:r>
            <a:endParaRPr lang="en-GB" sz="1400" i="1" dirty="0" smtClean="0"/>
          </a:p>
          <a:p>
            <a:pPr lvl="1"/>
            <a:r>
              <a:rPr lang="en-GB" dirty="0" smtClean="0"/>
              <a:t>Self-determination </a:t>
            </a:r>
          </a:p>
          <a:p>
            <a:pPr lvl="2"/>
            <a:r>
              <a:rPr lang="en-GB" dirty="0" smtClean="0"/>
              <a:t>Self-awareness</a:t>
            </a:r>
          </a:p>
          <a:p>
            <a:pPr lvl="2"/>
            <a:r>
              <a:rPr lang="en-GB" dirty="0" smtClean="0"/>
              <a:t>Cooperation and communication</a:t>
            </a:r>
          </a:p>
          <a:p>
            <a:pPr lvl="2"/>
            <a:r>
              <a:rPr lang="en-GB" dirty="0" smtClean="0"/>
              <a:t>Empathy</a:t>
            </a:r>
          </a:p>
          <a:p>
            <a:pPr lvl="2"/>
            <a:r>
              <a:rPr lang="en-GB" dirty="0" smtClean="0"/>
              <a:t>Problem solving</a:t>
            </a:r>
          </a:p>
          <a:p>
            <a:pPr lvl="2"/>
            <a:r>
              <a:rPr lang="en-GB" dirty="0" smtClean="0"/>
              <a:t>Self-efficacy</a:t>
            </a:r>
          </a:p>
          <a:p>
            <a:pPr lvl="2"/>
            <a:r>
              <a:rPr lang="en-GB" dirty="0" smtClean="0"/>
              <a:t>Goals and aspirations</a:t>
            </a:r>
          </a:p>
          <a:p>
            <a:pPr lvl="1"/>
            <a:r>
              <a:rPr lang="en-GB" dirty="0" smtClean="0"/>
              <a:t>Caring relationships, high expectations,</a:t>
            </a:r>
          </a:p>
          <a:p>
            <a:pPr marL="451025" lvl="1" indent="0">
              <a:buNone/>
            </a:pPr>
            <a:r>
              <a:rPr lang="en-GB" smtClean="0"/>
              <a:t>     meaningful </a:t>
            </a:r>
            <a:r>
              <a:rPr lang="en-GB" dirty="0" smtClean="0"/>
              <a:t>participation </a:t>
            </a:r>
          </a:p>
          <a:p>
            <a:pPr marL="989013" lvl="1" indent="0">
              <a:buFont typeface="Arial" panose="020B0604020202020204" pitchFamily="34" charset="0"/>
              <a:buChar char="•"/>
            </a:pPr>
            <a:r>
              <a:rPr lang="en-GB" dirty="0"/>
              <a:t>	</a:t>
            </a:r>
            <a:r>
              <a:rPr lang="en-GB" dirty="0" smtClean="0"/>
              <a:t>Home, school, peers &amp; community</a:t>
            </a:r>
          </a:p>
          <a:p>
            <a:endParaRPr lang="en-GB" dirty="0" smtClean="0"/>
          </a:p>
          <a:p>
            <a:endParaRPr lang="en-GB" dirty="0"/>
          </a:p>
        </p:txBody>
      </p:sp>
      <p:grpSp>
        <p:nvGrpSpPr>
          <p:cNvPr id="8" name="Group 7"/>
          <p:cNvGrpSpPr/>
          <p:nvPr/>
        </p:nvGrpSpPr>
        <p:grpSpPr>
          <a:xfrm>
            <a:off x="5734372" y="2348880"/>
            <a:ext cx="6192688" cy="3384376"/>
            <a:chOff x="5734372" y="2348880"/>
            <a:chExt cx="6192688" cy="3384376"/>
          </a:xfrm>
        </p:grpSpPr>
        <p:graphicFrame>
          <p:nvGraphicFramePr>
            <p:cNvPr id="4" name="Chart 3"/>
            <p:cNvGraphicFramePr>
              <a:graphicFrameLocks/>
            </p:cNvGraphicFramePr>
            <p:nvPr>
              <p:extLst>
                <p:ext uri="{D42A27DB-BD31-4B8C-83A1-F6EECF244321}">
                  <p14:modId xmlns:p14="http://schemas.microsoft.com/office/powerpoint/2010/main" val="2155403662"/>
                </p:ext>
              </p:extLst>
            </p:nvPr>
          </p:nvGraphicFramePr>
          <p:xfrm>
            <a:off x="6094412" y="2348880"/>
            <a:ext cx="583264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734372" y="2348880"/>
              <a:ext cx="360040" cy="337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latin typeface="Arial" panose="020B0604020202020204" pitchFamily="34" charset="0"/>
                  <a:cs typeface="Arial" panose="020B0604020202020204" pitchFamily="34" charset="0"/>
                </a:rPr>
                <a:t>QoL</a:t>
              </a:r>
              <a:endParaRPr lang="en-GB" b="1"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7030516" y="2564904"/>
              <a:ext cx="289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000" b="1" dirty="0">
                  <a:solidFill>
                    <a:schemeClr val="bg1"/>
                  </a:solidFill>
                  <a:latin typeface="Century Gothic" pitchFamily="34" charset="0"/>
                </a:rPr>
                <a:t>Problem Solving x NLE</a:t>
              </a:r>
            </a:p>
          </p:txBody>
        </p:sp>
      </p:grpSp>
      <p:grpSp>
        <p:nvGrpSpPr>
          <p:cNvPr id="12" name="Group 11"/>
          <p:cNvGrpSpPr/>
          <p:nvPr/>
        </p:nvGrpSpPr>
        <p:grpSpPr>
          <a:xfrm>
            <a:off x="6094412" y="2345895"/>
            <a:ext cx="5817407" cy="3379785"/>
            <a:chOff x="6094412" y="2345895"/>
            <a:chExt cx="5817407" cy="3379785"/>
          </a:xfrm>
        </p:grpSpPr>
        <p:graphicFrame>
          <p:nvGraphicFramePr>
            <p:cNvPr id="9" name="Chart 8"/>
            <p:cNvGraphicFramePr>
              <a:graphicFrameLocks/>
            </p:cNvGraphicFramePr>
            <p:nvPr>
              <p:extLst>
                <p:ext uri="{D42A27DB-BD31-4B8C-83A1-F6EECF244321}">
                  <p14:modId xmlns:p14="http://schemas.microsoft.com/office/powerpoint/2010/main" val="3173448039"/>
                </p:ext>
              </p:extLst>
            </p:nvPr>
          </p:nvGraphicFramePr>
          <p:xfrm>
            <a:off x="6094412" y="2345895"/>
            <a:ext cx="5817407" cy="337978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
            <p:cNvSpPr>
              <a:spLocks noChangeArrowheads="1"/>
            </p:cNvSpPr>
            <p:nvPr/>
          </p:nvSpPr>
          <p:spPr bwMode="auto">
            <a:xfrm>
              <a:off x="7444340" y="2530624"/>
              <a:ext cx="2459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000" b="1" dirty="0">
                  <a:solidFill>
                    <a:schemeClr val="bg1"/>
                  </a:solidFill>
                  <a:latin typeface="Century Gothic" pitchFamily="34" charset="0"/>
                </a:rPr>
                <a:t>Self-efficacy x NLE</a:t>
              </a:r>
            </a:p>
          </p:txBody>
        </p:sp>
      </p:grpSp>
    </p:spTree>
    <p:extLst>
      <p:ext uri="{BB962C8B-B14F-4D97-AF65-F5344CB8AC3E}">
        <p14:creationId xmlns:p14="http://schemas.microsoft.com/office/powerpoint/2010/main" val="4171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8883" y="692696"/>
            <a:ext cx="7683841" cy="755104"/>
          </a:xfrm>
          <a:solidFill>
            <a:schemeClr val="accent3"/>
          </a:solidFill>
        </p:spPr>
        <p:txBody>
          <a:bodyPr>
            <a:normAutofit/>
          </a:bodyPr>
          <a:lstStyle/>
          <a:p>
            <a:r>
              <a:rPr lang="pt-PT" b="1" dirty="0" err="1" smtClean="0"/>
              <a:t>Gifted</a:t>
            </a:r>
            <a:r>
              <a:rPr lang="en-GB" b="1" dirty="0"/>
              <a:t>: Why a Resilience Program?</a:t>
            </a:r>
            <a:endParaRPr lang="pt-PT" b="1" dirty="0"/>
          </a:p>
        </p:txBody>
      </p:sp>
      <p:sp>
        <p:nvSpPr>
          <p:cNvPr id="5" name="Content Placeholder 4"/>
          <p:cNvSpPr>
            <a:spLocks noGrp="1"/>
          </p:cNvSpPr>
          <p:nvPr>
            <p:ph idx="1"/>
          </p:nvPr>
        </p:nvSpPr>
        <p:spPr>
          <a:xfrm>
            <a:off x="7731375" y="3514661"/>
            <a:ext cx="4073884" cy="2080319"/>
          </a:xfrm>
        </p:spPr>
        <p:txBody>
          <a:bodyPr>
            <a:noAutofit/>
          </a:bodyPr>
          <a:lstStyle/>
          <a:p>
            <a:r>
              <a:rPr lang="en-GB" dirty="0" smtClean="0"/>
              <a:t>Depends on:</a:t>
            </a:r>
          </a:p>
          <a:p>
            <a:pPr lvl="1"/>
            <a:r>
              <a:rPr lang="en-GB" sz="2000" dirty="0" smtClean="0"/>
              <a:t>Type of giftedness</a:t>
            </a:r>
          </a:p>
          <a:p>
            <a:pPr lvl="1"/>
            <a:r>
              <a:rPr lang="en-GB" sz="2000" dirty="0" smtClean="0"/>
              <a:t>Educational fit</a:t>
            </a:r>
          </a:p>
          <a:p>
            <a:pPr lvl="1"/>
            <a:r>
              <a:rPr lang="en-GB" sz="2000" dirty="0" smtClean="0"/>
              <a:t>Personal characteristics </a:t>
            </a:r>
          </a:p>
          <a:p>
            <a:pPr marL="451025" lvl="1" indent="0">
              <a:buNone/>
            </a:pPr>
            <a:r>
              <a:rPr lang="pt-PT" sz="2000" i="1" dirty="0" smtClean="0"/>
              <a:t>     (</a:t>
            </a:r>
            <a:r>
              <a:rPr lang="pt-PT" sz="2000" i="1" dirty="0" err="1" smtClean="0"/>
              <a:t>Neihart</a:t>
            </a:r>
            <a:r>
              <a:rPr lang="pt-PT" sz="2000" i="1" dirty="0" smtClean="0"/>
              <a:t>, 1999)</a:t>
            </a:r>
            <a:endParaRPr lang="en-GB" sz="2000" i="1" dirty="0"/>
          </a:p>
        </p:txBody>
      </p:sp>
      <p:sp>
        <p:nvSpPr>
          <p:cNvPr id="2" name="Up Arrow 1"/>
          <p:cNvSpPr/>
          <p:nvPr/>
        </p:nvSpPr>
        <p:spPr>
          <a:xfrm>
            <a:off x="1225612" y="1628800"/>
            <a:ext cx="889363" cy="1539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a:off x="7079561" y="1645890"/>
            <a:ext cx="889363" cy="1539326"/>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50281" y="2208747"/>
            <a:ext cx="2809154" cy="646331"/>
          </a:xfrm>
          <a:prstGeom prst="rect">
            <a:avLst/>
          </a:prstGeom>
          <a:noFill/>
        </p:spPr>
        <p:txBody>
          <a:bodyPr wrap="square" rtlCol="0">
            <a:spAutoFit/>
          </a:bodyPr>
          <a:lstStyle/>
          <a:p>
            <a:r>
              <a:rPr lang="en-GB" sz="3600" b="1" dirty="0" smtClean="0"/>
              <a:t>Resilience</a:t>
            </a:r>
            <a:endParaRPr lang="en-GB" sz="3600" b="1" dirty="0"/>
          </a:p>
        </p:txBody>
      </p:sp>
      <p:sp>
        <p:nvSpPr>
          <p:cNvPr id="9" name="TextBox 8"/>
          <p:cNvSpPr txBox="1"/>
          <p:nvPr/>
        </p:nvSpPr>
        <p:spPr>
          <a:xfrm>
            <a:off x="8204230" y="2225837"/>
            <a:ext cx="3568224" cy="646331"/>
          </a:xfrm>
          <a:prstGeom prst="rect">
            <a:avLst/>
          </a:prstGeom>
          <a:noFill/>
        </p:spPr>
        <p:txBody>
          <a:bodyPr wrap="square" rtlCol="0">
            <a:spAutoFit/>
          </a:bodyPr>
          <a:lstStyle/>
          <a:p>
            <a:r>
              <a:rPr lang="en-GB" sz="3600" b="1" dirty="0" smtClean="0"/>
              <a:t>Vulnerability</a:t>
            </a:r>
            <a:endParaRPr lang="en-GB" sz="3600" b="1" dirty="0"/>
          </a:p>
        </p:txBody>
      </p:sp>
      <p:sp>
        <p:nvSpPr>
          <p:cNvPr id="12" name="Rectangle 11"/>
          <p:cNvSpPr/>
          <p:nvPr/>
        </p:nvSpPr>
        <p:spPr>
          <a:xfrm>
            <a:off x="-3143" y="3349126"/>
            <a:ext cx="6790829" cy="2739211"/>
          </a:xfrm>
          <a:prstGeom prst="rect">
            <a:avLst/>
          </a:prstGeom>
        </p:spPr>
        <p:txBody>
          <a:bodyPr wrap="square">
            <a:spAutoFit/>
          </a:bodyPr>
          <a:lstStyle/>
          <a:p>
            <a:pPr marL="342900" indent="-342900">
              <a:buClr>
                <a:schemeClr val="accent1"/>
              </a:buClr>
              <a:buFont typeface="Arial" panose="020B0604020202020204" pitchFamily="34" charset="0"/>
              <a:buChar char="•"/>
            </a:pPr>
            <a:r>
              <a:rPr lang="en-US" dirty="0"/>
              <a:t>Higher academic expectations and </a:t>
            </a:r>
            <a:r>
              <a:rPr lang="en-US" dirty="0" smtClean="0"/>
              <a:t>outcomes</a:t>
            </a:r>
          </a:p>
          <a:p>
            <a:pPr>
              <a:buClr>
                <a:schemeClr val="accent1"/>
              </a:buClr>
            </a:pPr>
            <a:endParaRPr lang="en-US" dirty="0" smtClean="0"/>
          </a:p>
          <a:p>
            <a:pPr marL="342900" indent="-342900">
              <a:buClr>
                <a:schemeClr val="accent1"/>
              </a:buClr>
              <a:buFont typeface="Arial" panose="020B0604020202020204" pitchFamily="34" charset="0"/>
              <a:buChar char="•"/>
            </a:pPr>
            <a:r>
              <a:rPr lang="en-US" dirty="0" smtClean="0"/>
              <a:t> Many </a:t>
            </a:r>
            <a:r>
              <a:rPr lang="en-US" dirty="0"/>
              <a:t>cases of </a:t>
            </a:r>
            <a:r>
              <a:rPr lang="en-US" dirty="0" smtClean="0"/>
              <a:t>underachievement</a:t>
            </a:r>
          </a:p>
          <a:p>
            <a:pPr marL="952393" lvl="1" indent="-342900">
              <a:buClr>
                <a:schemeClr val="accent1"/>
              </a:buClr>
              <a:buFont typeface="Arial" panose="020B0604020202020204" pitchFamily="34" charset="0"/>
              <a:buChar char="•"/>
            </a:pPr>
            <a:r>
              <a:rPr lang="en-US" sz="2000" dirty="0" smtClean="0"/>
              <a:t>Disorganization</a:t>
            </a:r>
            <a:r>
              <a:rPr lang="en-US" sz="2000" dirty="0"/>
              <a:t>, lack of concentration, perfectionism, low self-esteem, unwillingness to conform, anxiety, vulnerability to peer pressure, external locus of control </a:t>
            </a:r>
            <a:endParaRPr lang="en-US" sz="2000" dirty="0" smtClean="0"/>
          </a:p>
          <a:p>
            <a:pPr lvl="1">
              <a:buClr>
                <a:schemeClr val="accent1"/>
              </a:buClr>
            </a:pPr>
            <a:r>
              <a:rPr lang="en-US" sz="2000" i="1" dirty="0"/>
              <a:t> </a:t>
            </a:r>
            <a:r>
              <a:rPr lang="en-US" sz="2000" i="1" dirty="0" smtClean="0"/>
              <a:t>    (</a:t>
            </a:r>
            <a:r>
              <a:rPr lang="en-US" sz="2000" i="1" dirty="0"/>
              <a:t>Ford, 1993, Kline &amp; short, 1999)</a:t>
            </a:r>
          </a:p>
        </p:txBody>
      </p:sp>
    </p:spTree>
    <p:extLst>
      <p:ext uri="{BB962C8B-B14F-4D97-AF65-F5344CB8AC3E}">
        <p14:creationId xmlns:p14="http://schemas.microsoft.com/office/powerpoint/2010/main" val="9071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8883" y="692696"/>
            <a:ext cx="1851193" cy="755104"/>
          </a:xfrm>
          <a:solidFill>
            <a:schemeClr val="accent3"/>
          </a:solidFill>
        </p:spPr>
        <p:txBody>
          <a:bodyPr/>
          <a:lstStyle/>
          <a:p>
            <a:r>
              <a:rPr lang="pt-PT" dirty="0" err="1" smtClean="0"/>
              <a:t>Gifted</a:t>
            </a:r>
            <a:endParaRPr lang="pt-PT" dirty="0"/>
          </a:p>
        </p:txBody>
      </p:sp>
      <p:sp>
        <p:nvSpPr>
          <p:cNvPr id="5" name="Content Placeholder 4"/>
          <p:cNvSpPr>
            <a:spLocks noGrp="1"/>
          </p:cNvSpPr>
          <p:nvPr>
            <p:ph idx="1"/>
          </p:nvPr>
        </p:nvSpPr>
        <p:spPr>
          <a:xfrm>
            <a:off x="477788" y="1628800"/>
            <a:ext cx="11593288" cy="4572000"/>
          </a:xfrm>
        </p:spPr>
        <p:txBody>
          <a:bodyPr>
            <a:normAutofit/>
          </a:bodyPr>
          <a:lstStyle/>
          <a:p>
            <a:pPr>
              <a:spcBef>
                <a:spcPts val="600"/>
              </a:spcBef>
            </a:pPr>
            <a:r>
              <a:rPr lang="en-US" dirty="0" smtClean="0"/>
              <a:t>Educational </a:t>
            </a:r>
            <a:r>
              <a:rPr lang="en-US" dirty="0"/>
              <a:t>situations that heighten their risk for adjustment problems </a:t>
            </a:r>
            <a:r>
              <a:rPr lang="en-US" sz="2200" i="1" dirty="0" smtClean="0"/>
              <a:t>(</a:t>
            </a:r>
            <a:r>
              <a:rPr lang="en-US" sz="2200" i="1" dirty="0" err="1" smtClean="0"/>
              <a:t>Pheiffer</a:t>
            </a:r>
            <a:r>
              <a:rPr lang="en-US" sz="2200" i="1" dirty="0" smtClean="0"/>
              <a:t> &amp; Stocking, 2000; </a:t>
            </a:r>
            <a:r>
              <a:rPr lang="pt-PT" sz="2200" i="1" dirty="0" err="1"/>
              <a:t>Neihart</a:t>
            </a:r>
            <a:r>
              <a:rPr lang="pt-PT" sz="2200" i="1" dirty="0"/>
              <a:t>, 2011</a:t>
            </a:r>
            <a:r>
              <a:rPr lang="en-US" sz="2200" i="1" dirty="0" smtClean="0"/>
              <a:t>)</a:t>
            </a:r>
          </a:p>
          <a:p>
            <a:pPr lvl="1">
              <a:spcBef>
                <a:spcPts val="600"/>
              </a:spcBef>
            </a:pPr>
            <a:r>
              <a:rPr lang="en-US" dirty="0" smtClean="0"/>
              <a:t>limited </a:t>
            </a:r>
            <a:r>
              <a:rPr lang="en-US" dirty="0"/>
              <a:t>access to others with similar interests, ability, and drive </a:t>
            </a:r>
            <a:endParaRPr lang="en-US" dirty="0" smtClean="0"/>
          </a:p>
          <a:p>
            <a:pPr lvl="1">
              <a:spcBef>
                <a:spcPts val="600"/>
              </a:spcBef>
            </a:pPr>
            <a:r>
              <a:rPr lang="en-US" dirty="0" smtClean="0"/>
              <a:t>not </a:t>
            </a:r>
            <a:r>
              <a:rPr lang="en-US" dirty="0"/>
              <a:t>sufficiently </a:t>
            </a:r>
            <a:r>
              <a:rPr lang="en-US" dirty="0" smtClean="0"/>
              <a:t>challenged</a:t>
            </a:r>
          </a:p>
          <a:p>
            <a:pPr lvl="1">
              <a:spcBef>
                <a:spcPts val="600"/>
              </a:spcBef>
            </a:pPr>
            <a:r>
              <a:rPr lang="en-US" dirty="0" smtClean="0"/>
              <a:t>differences </a:t>
            </a:r>
            <a:r>
              <a:rPr lang="en-US" dirty="0"/>
              <a:t>in their abilities and their heightened </a:t>
            </a:r>
            <a:r>
              <a:rPr lang="en-US" dirty="0" smtClean="0"/>
              <a:t>sensitivities </a:t>
            </a:r>
            <a:endParaRPr lang="pt-PT" sz="1900" dirty="0" smtClean="0"/>
          </a:p>
          <a:p>
            <a:pPr lvl="1">
              <a:spcBef>
                <a:spcPts val="600"/>
              </a:spcBef>
            </a:pPr>
            <a:endParaRPr lang="pt-PT" sz="1900" dirty="0"/>
          </a:p>
          <a:p>
            <a:pPr>
              <a:spcBef>
                <a:spcPts val="600"/>
              </a:spcBef>
            </a:pPr>
            <a:r>
              <a:rPr lang="en-GB" dirty="0"/>
              <a:t>Early </a:t>
            </a:r>
            <a:r>
              <a:rPr lang="en-GB" dirty="0" smtClean="0"/>
              <a:t>years</a:t>
            </a:r>
            <a:r>
              <a:rPr lang="pt-PT" dirty="0"/>
              <a:t> </a:t>
            </a:r>
            <a:r>
              <a:rPr lang="pt-PT" sz="2200" i="1" dirty="0"/>
              <a:t>(Gross, 1999)</a:t>
            </a:r>
            <a:r>
              <a:rPr lang="en-GB" dirty="0" smtClean="0"/>
              <a:t>:</a:t>
            </a:r>
            <a:endParaRPr lang="en-GB" dirty="0"/>
          </a:p>
          <a:p>
            <a:pPr lvl="1">
              <a:spcBef>
                <a:spcPts val="600"/>
              </a:spcBef>
            </a:pPr>
            <a:r>
              <a:rPr lang="en-GB" dirty="0"/>
              <a:t>Misidentification, inappropriate grade-placement, inadequate curriculum</a:t>
            </a:r>
          </a:p>
          <a:p>
            <a:pPr lvl="1">
              <a:spcBef>
                <a:spcPts val="600"/>
              </a:spcBef>
            </a:pPr>
            <a:r>
              <a:rPr lang="en-GB" dirty="0"/>
              <a:t>Early awareness of differences between them and their peers</a:t>
            </a:r>
          </a:p>
          <a:p>
            <a:pPr lvl="1">
              <a:spcBef>
                <a:spcPts val="600"/>
              </a:spcBef>
            </a:pPr>
            <a:r>
              <a:rPr lang="en-GB" dirty="0"/>
              <a:t>Attempts to conceal their ability for peer acceptance </a:t>
            </a:r>
          </a:p>
          <a:p>
            <a:pPr lvl="1"/>
            <a:endParaRPr lang="pt-PT" sz="1900" dirty="0"/>
          </a:p>
          <a:p>
            <a:pPr lvl="1"/>
            <a:endParaRPr lang="pt-PT" dirty="0"/>
          </a:p>
        </p:txBody>
      </p:sp>
      <p:sp>
        <p:nvSpPr>
          <p:cNvPr id="7" name="Content Placeholder 4"/>
          <p:cNvSpPr txBox="1">
            <a:spLocks/>
          </p:cNvSpPr>
          <p:nvPr/>
        </p:nvSpPr>
        <p:spPr>
          <a:xfrm>
            <a:off x="5996137" y="3429000"/>
            <a:ext cx="6192688" cy="2880320"/>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lvl="1"/>
            <a:endParaRPr lang="en-GB" sz="2000" dirty="0" smtClean="0"/>
          </a:p>
          <a:p>
            <a:pPr lvl="1"/>
            <a:endParaRPr lang="en-GB" sz="2000" dirty="0" smtClean="0"/>
          </a:p>
        </p:txBody>
      </p:sp>
    </p:spTree>
    <p:extLst>
      <p:ext uri="{BB962C8B-B14F-4D97-AF65-F5344CB8AC3E}">
        <p14:creationId xmlns:p14="http://schemas.microsoft.com/office/powerpoint/2010/main" val="2962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8883" y="243114"/>
            <a:ext cx="9751060" cy="1295400"/>
          </a:xfrm>
        </p:spPr>
        <p:txBody>
          <a:bodyPr/>
          <a:lstStyle/>
          <a:p>
            <a:r>
              <a:rPr lang="it-IT" dirty="0" smtClean="0"/>
              <a:t>RESCUR: Optional </a:t>
            </a:r>
            <a:r>
              <a:rPr lang="it-IT" dirty="0"/>
              <a:t>Resilience Curriculum</a:t>
            </a:r>
          </a:p>
        </p:txBody>
      </p:sp>
      <p:sp>
        <p:nvSpPr>
          <p:cNvPr id="3" name="Segnaposto contenuto 2"/>
          <p:cNvSpPr>
            <a:spLocks noGrp="1"/>
          </p:cNvSpPr>
          <p:nvPr>
            <p:ph idx="1"/>
          </p:nvPr>
        </p:nvSpPr>
        <p:spPr>
          <a:xfrm>
            <a:off x="1218883" y="1412776"/>
            <a:ext cx="9751060" cy="4572000"/>
          </a:xfrm>
        </p:spPr>
        <p:txBody>
          <a:bodyPr/>
          <a:lstStyle/>
          <a:p>
            <a:endParaRPr lang="en-US" dirty="0" smtClean="0"/>
          </a:p>
          <a:p>
            <a:r>
              <a:rPr lang="en-US" dirty="0" smtClean="0"/>
              <a:t>The </a:t>
            </a:r>
            <a:r>
              <a:rPr lang="en-US" dirty="0"/>
              <a:t>optional units are intended to offer choice to individual partner countries allowing them to address the perceived needs related to risk and resilience in particular contexts</a:t>
            </a:r>
          </a:p>
          <a:p>
            <a:endParaRPr lang="en-US" dirty="0"/>
          </a:p>
          <a:p>
            <a:r>
              <a:rPr lang="en-US" dirty="0"/>
              <a:t>It will make use of existing partner strengths and needs in these key areas but related to risk and resilience, and is expected to lead to more innovative, European-character product as a result of the trans-European collaboration</a:t>
            </a:r>
          </a:p>
          <a:p>
            <a:endParaRPr lang="it-IT" dirty="0"/>
          </a:p>
        </p:txBody>
      </p:sp>
    </p:spTree>
    <p:extLst>
      <p:ext uri="{BB962C8B-B14F-4D97-AF65-F5344CB8AC3E}">
        <p14:creationId xmlns:p14="http://schemas.microsoft.com/office/powerpoint/2010/main" val="301387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8883" y="692696"/>
            <a:ext cx="9051993" cy="755104"/>
          </a:xfrm>
          <a:solidFill>
            <a:schemeClr val="accent3"/>
          </a:solidFill>
        </p:spPr>
        <p:txBody>
          <a:bodyPr>
            <a:normAutofit/>
          </a:bodyPr>
          <a:lstStyle/>
          <a:p>
            <a:r>
              <a:rPr lang="en-GB" b="1" dirty="0" smtClean="0"/>
              <a:t>Gifted: Focus on…</a:t>
            </a:r>
            <a:endParaRPr lang="pt-PT" dirty="0"/>
          </a:p>
        </p:txBody>
      </p:sp>
      <p:sp>
        <p:nvSpPr>
          <p:cNvPr id="5" name="Content Placeholder 4"/>
          <p:cNvSpPr>
            <a:spLocks noGrp="1"/>
          </p:cNvSpPr>
          <p:nvPr>
            <p:ph idx="1"/>
          </p:nvPr>
        </p:nvSpPr>
        <p:spPr>
          <a:xfrm>
            <a:off x="477788" y="1772815"/>
            <a:ext cx="11593288" cy="4263571"/>
          </a:xfrm>
        </p:spPr>
        <p:txBody>
          <a:bodyPr>
            <a:normAutofit/>
          </a:bodyPr>
          <a:lstStyle/>
          <a:p>
            <a:pPr lvl="1"/>
            <a:endParaRPr lang="pt-PT" sz="1900" dirty="0"/>
          </a:p>
          <a:p>
            <a:pPr lvl="1"/>
            <a:endParaRPr lang="pt-PT" dirty="0"/>
          </a:p>
        </p:txBody>
      </p:sp>
      <p:sp>
        <p:nvSpPr>
          <p:cNvPr id="7" name="Content Placeholder 4"/>
          <p:cNvSpPr txBox="1">
            <a:spLocks/>
          </p:cNvSpPr>
          <p:nvPr/>
        </p:nvSpPr>
        <p:spPr>
          <a:xfrm>
            <a:off x="5996137" y="3429000"/>
            <a:ext cx="6192688" cy="2880320"/>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lvl="1"/>
            <a:endParaRPr lang="en-GB" sz="2000" dirty="0" smtClean="0"/>
          </a:p>
          <a:p>
            <a:pPr lvl="1"/>
            <a:endParaRPr lang="en-GB" sz="2000" dirty="0" smtClean="0"/>
          </a:p>
        </p:txBody>
      </p:sp>
      <p:sp>
        <p:nvSpPr>
          <p:cNvPr id="2" name="Rectangle 1"/>
          <p:cNvSpPr/>
          <p:nvPr/>
        </p:nvSpPr>
        <p:spPr>
          <a:xfrm>
            <a:off x="1017848" y="1916832"/>
            <a:ext cx="10513168" cy="4708981"/>
          </a:xfrm>
          <a:prstGeom prst="rect">
            <a:avLst/>
          </a:prstGeom>
        </p:spPr>
        <p:txBody>
          <a:bodyPr wrap="square">
            <a:spAutoFit/>
          </a:bodyPr>
          <a:lstStyle/>
          <a:p>
            <a:pPr marL="342900" indent="-342900">
              <a:buFont typeface="Arial" panose="020B0604020202020204" pitchFamily="34" charset="0"/>
              <a:buChar char="•"/>
            </a:pPr>
            <a:r>
              <a:rPr lang="en-US" dirty="0" smtClean="0"/>
              <a:t>Reduce risk of maladjustment strengthening factors that enhance positive outcomes (Reis, Colbert, Hébert, 2005)</a:t>
            </a:r>
          </a:p>
          <a:p>
            <a:pPr marL="952393" lvl="1" indent="-342900">
              <a:buFont typeface="Arial" panose="020B0604020202020204" pitchFamily="34" charset="0"/>
              <a:buChar char="•"/>
            </a:pPr>
            <a:r>
              <a:rPr lang="en-US" dirty="0" smtClean="0"/>
              <a:t>Believe in self</a:t>
            </a:r>
          </a:p>
          <a:p>
            <a:pPr marL="952393" lvl="1" indent="-342900">
              <a:buFont typeface="Arial" panose="020B0604020202020204" pitchFamily="34" charset="0"/>
              <a:buChar char="•"/>
            </a:pPr>
            <a:r>
              <a:rPr lang="en-US" dirty="0" smtClean="0"/>
              <a:t>Personal characteristics (sensitivity, independence, determination to succeed, appreciation of cultural diversity, inner will)</a:t>
            </a:r>
          </a:p>
          <a:p>
            <a:pPr marL="952393" lvl="1" indent="-342900">
              <a:buFont typeface="Arial" panose="020B0604020202020204" pitchFamily="34" charset="0"/>
              <a:buChar char="•"/>
            </a:pPr>
            <a:r>
              <a:rPr lang="en-US" dirty="0" smtClean="0"/>
              <a:t>Problem solving skills</a:t>
            </a:r>
          </a:p>
          <a:p>
            <a:pPr marL="952393" lvl="1" indent="-342900">
              <a:buFont typeface="Arial" panose="020B0604020202020204" pitchFamily="34" charset="0"/>
              <a:buChar char="•"/>
            </a:pPr>
            <a:r>
              <a:rPr lang="en-US" dirty="0" smtClean="0"/>
              <a:t>Support systems</a:t>
            </a:r>
          </a:p>
          <a:p>
            <a:pPr marL="952393" lvl="1" indent="-342900">
              <a:buFont typeface="Arial" panose="020B0604020202020204" pitchFamily="34" charset="0"/>
              <a:buChar char="•"/>
            </a:pPr>
            <a:r>
              <a:rPr lang="en-US" dirty="0" smtClean="0"/>
              <a:t>Participation in special programs</a:t>
            </a:r>
          </a:p>
          <a:p>
            <a:pPr marL="952393"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Set and adjust learning goals (King, 2004)</a:t>
            </a:r>
          </a:p>
          <a:p>
            <a:endParaRPr lang="en-US" sz="2000" i="1" dirty="0"/>
          </a:p>
          <a:p>
            <a:endParaRPr lang="en-US" sz="2000" i="1" dirty="0" smtClean="0"/>
          </a:p>
          <a:p>
            <a:pPr marL="342900" indent="-342900">
              <a:buClr>
                <a:srgbClr val="92D050"/>
              </a:buClr>
              <a:buFont typeface="Arial" panose="020B0604020202020204" pitchFamily="34" charset="0"/>
              <a:buChar char="•"/>
            </a:pPr>
            <a:endParaRPr lang="en-US" sz="2000" i="1" dirty="0"/>
          </a:p>
        </p:txBody>
      </p:sp>
    </p:spTree>
    <p:extLst>
      <p:ext uri="{BB962C8B-B14F-4D97-AF65-F5344CB8AC3E}">
        <p14:creationId xmlns:p14="http://schemas.microsoft.com/office/powerpoint/2010/main" val="11175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53852" y="51605"/>
            <a:ext cx="10492153" cy="1295400"/>
          </a:xfrm>
        </p:spPr>
        <p:txBody>
          <a:bodyPr anchorCtr="1">
            <a:noAutofit/>
          </a:bodyPr>
          <a:lstStyle/>
          <a:p>
            <a:pPr lvl="0" algn="ctr"/>
            <a:r>
              <a:rPr lang="en-GB" sz="3600" b="1" dirty="0"/>
              <a:t>Optional Resilience Curriculum: Main Areas</a:t>
            </a:r>
            <a:endParaRPr lang="pt-PT" sz="3600" b="1" dirty="0"/>
          </a:p>
        </p:txBody>
      </p:sp>
      <p:grpSp>
        <p:nvGrpSpPr>
          <p:cNvPr id="5" name="Group 24"/>
          <p:cNvGrpSpPr/>
          <p:nvPr/>
        </p:nvGrpSpPr>
        <p:grpSpPr>
          <a:xfrm>
            <a:off x="3286100" y="1628800"/>
            <a:ext cx="3343924" cy="884581"/>
            <a:chOff x="3290432" y="1902243"/>
            <a:chExt cx="3343924" cy="884581"/>
          </a:xfrm>
        </p:grpSpPr>
        <p:sp>
          <p:nvSpPr>
            <p:cNvPr id="6" name="Freeform 5"/>
            <p:cNvSpPr/>
            <p:nvPr/>
          </p:nvSpPr>
          <p:spPr>
            <a:xfrm rot="5400013">
              <a:off x="4520103" y="672572"/>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7" name="Rectangle 17"/>
            <p:cNvSpPr/>
            <p:nvPr/>
          </p:nvSpPr>
          <p:spPr>
            <a:xfrm>
              <a:off x="4415774" y="2135709"/>
              <a:ext cx="1266690" cy="3693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Disability</a:t>
              </a:r>
              <a:endParaRPr lang="pt-PT" sz="1800" b="1" i="0" u="none" strike="noStrike" kern="1200" cap="none" spc="0" baseline="0" dirty="0">
                <a:solidFill>
                  <a:srgbClr val="000000"/>
                </a:solidFill>
                <a:uFillTx/>
                <a:latin typeface="Calibri"/>
                <a:ea typeface=""/>
                <a:cs typeface=""/>
              </a:endParaRPr>
            </a:p>
          </p:txBody>
        </p:sp>
      </p:grpSp>
      <p:grpSp>
        <p:nvGrpSpPr>
          <p:cNvPr id="8" name="Group 25"/>
          <p:cNvGrpSpPr/>
          <p:nvPr/>
        </p:nvGrpSpPr>
        <p:grpSpPr>
          <a:xfrm>
            <a:off x="3286100" y="2589012"/>
            <a:ext cx="3343924" cy="884581"/>
            <a:chOff x="3290432" y="2862455"/>
            <a:chExt cx="3343924" cy="884581"/>
          </a:xfrm>
        </p:grpSpPr>
        <p:sp>
          <p:nvSpPr>
            <p:cNvPr id="9" name="Freeform 12"/>
            <p:cNvSpPr/>
            <p:nvPr/>
          </p:nvSpPr>
          <p:spPr>
            <a:xfrm rot="5400013">
              <a:off x="4520103" y="1632784"/>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0" name="Rectangle 18"/>
            <p:cNvSpPr/>
            <p:nvPr/>
          </p:nvSpPr>
          <p:spPr>
            <a:xfrm>
              <a:off x="4083957" y="3120079"/>
              <a:ext cx="1930334" cy="3693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Tahoma" pitchFamily="34"/>
                  <a:ea typeface="Times New Roman" pitchFamily="18"/>
                  <a:cs typeface=""/>
                </a:rPr>
                <a:t>Gifted Children</a:t>
              </a:r>
              <a:endParaRPr lang="pt-PT" sz="1800" b="1" i="0" u="none" strike="noStrike" kern="1200" cap="none" spc="0" baseline="0">
                <a:solidFill>
                  <a:srgbClr val="000000"/>
                </a:solidFill>
                <a:uFillTx/>
                <a:latin typeface="Calibri"/>
                <a:ea typeface=""/>
                <a:cs typeface=""/>
              </a:endParaRPr>
            </a:p>
          </p:txBody>
        </p:sp>
      </p:grpSp>
      <p:grpSp>
        <p:nvGrpSpPr>
          <p:cNvPr id="11" name="Group 26"/>
          <p:cNvGrpSpPr/>
          <p:nvPr/>
        </p:nvGrpSpPr>
        <p:grpSpPr>
          <a:xfrm>
            <a:off x="3286110" y="3699386"/>
            <a:ext cx="3343924" cy="884581"/>
            <a:chOff x="3290442" y="3972829"/>
            <a:chExt cx="3343924" cy="884581"/>
          </a:xfrm>
        </p:grpSpPr>
        <p:sp>
          <p:nvSpPr>
            <p:cNvPr id="12" name="Freeform 13"/>
            <p:cNvSpPr/>
            <p:nvPr/>
          </p:nvSpPr>
          <p:spPr>
            <a:xfrm rot="5400013">
              <a:off x="4520113" y="2743158"/>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3" name="Rectangle 19"/>
            <p:cNvSpPr/>
            <p:nvPr/>
          </p:nvSpPr>
          <p:spPr>
            <a:xfrm>
              <a:off x="4622566" y="4230462"/>
              <a:ext cx="853116" cy="3693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Tahoma" pitchFamily="34"/>
                  <a:ea typeface="Times New Roman" pitchFamily="18"/>
                  <a:cs typeface=""/>
                </a:rPr>
                <a:t>Roma</a:t>
              </a:r>
              <a:endParaRPr lang="pt-PT" sz="1800" b="1" i="0" u="none" strike="noStrike" kern="1200" cap="none" spc="0" baseline="0">
                <a:solidFill>
                  <a:srgbClr val="000000"/>
                </a:solidFill>
                <a:uFillTx/>
                <a:latin typeface="Calibri"/>
                <a:ea typeface=""/>
                <a:cs typeface=""/>
              </a:endParaRPr>
            </a:p>
          </p:txBody>
        </p:sp>
      </p:grpSp>
      <p:grpSp>
        <p:nvGrpSpPr>
          <p:cNvPr id="14" name="Group 27"/>
          <p:cNvGrpSpPr/>
          <p:nvPr/>
        </p:nvGrpSpPr>
        <p:grpSpPr>
          <a:xfrm>
            <a:off x="3292888" y="4711032"/>
            <a:ext cx="3343924" cy="884581"/>
            <a:chOff x="3290442" y="4984475"/>
            <a:chExt cx="3343924" cy="884581"/>
          </a:xfrm>
        </p:grpSpPr>
        <p:sp>
          <p:nvSpPr>
            <p:cNvPr id="15" name="Freeform 14"/>
            <p:cNvSpPr/>
            <p:nvPr/>
          </p:nvSpPr>
          <p:spPr>
            <a:xfrm rot="5400013">
              <a:off x="4520113" y="3754804"/>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6" name="Rectangle 20"/>
            <p:cNvSpPr/>
            <p:nvPr/>
          </p:nvSpPr>
          <p:spPr>
            <a:xfrm>
              <a:off x="4415774" y="5242108"/>
              <a:ext cx="1266690" cy="36933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Refugees</a:t>
              </a:r>
              <a:endParaRPr lang="pt-PT" sz="1800" b="1" i="0" u="none" strike="noStrike" kern="1200" cap="none" spc="0" baseline="0" dirty="0">
                <a:solidFill>
                  <a:srgbClr val="000000"/>
                </a:solidFill>
                <a:uFillTx/>
                <a:latin typeface="Calibri"/>
                <a:ea typeface=""/>
                <a:cs typeface=""/>
              </a:endParaRPr>
            </a:p>
          </p:txBody>
        </p:sp>
      </p:grpSp>
      <p:grpSp>
        <p:nvGrpSpPr>
          <p:cNvPr id="17" name="Group 21"/>
          <p:cNvGrpSpPr/>
          <p:nvPr/>
        </p:nvGrpSpPr>
        <p:grpSpPr>
          <a:xfrm>
            <a:off x="6630028" y="1628801"/>
            <a:ext cx="4719437" cy="884581"/>
            <a:chOff x="6627580" y="1902244"/>
            <a:chExt cx="4719437" cy="884581"/>
          </a:xfrm>
        </p:grpSpPr>
        <p:sp>
          <p:nvSpPr>
            <p:cNvPr id="18" name="Freeform 28"/>
            <p:cNvSpPr/>
            <p:nvPr/>
          </p:nvSpPr>
          <p:spPr>
            <a:xfrm rot="5400013">
              <a:off x="8545008" y="-15184"/>
              <a:ext cx="884581" cy="4719437"/>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9" name="Rectangle 29"/>
            <p:cNvSpPr/>
            <p:nvPr/>
          </p:nvSpPr>
          <p:spPr>
            <a:xfrm>
              <a:off x="7979520" y="2193746"/>
              <a:ext cx="2414171"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FFFFFF"/>
                  </a:solidFill>
                  <a:uFillTx/>
                  <a:latin typeface="Tahoma" pitchFamily="34"/>
                  <a:ea typeface="Times New Roman" pitchFamily="18"/>
                  <a:cs typeface=""/>
                </a:rPr>
                <a:t>Greece (OC)  / Portugal (CF)</a:t>
              </a:r>
              <a:endParaRPr lang="pt-PT" sz="1800" b="1" i="0" u="none" strike="noStrike" kern="1200" cap="none" spc="0" baseline="0" dirty="0">
                <a:solidFill>
                  <a:srgbClr val="FFFFFF"/>
                </a:solidFill>
                <a:uFillTx/>
                <a:latin typeface="Calibri"/>
                <a:ea typeface=""/>
                <a:cs typeface=""/>
              </a:endParaRPr>
            </a:p>
          </p:txBody>
        </p:sp>
      </p:grpSp>
      <p:sp>
        <p:nvSpPr>
          <p:cNvPr id="20" name="Freeform 31"/>
          <p:cNvSpPr/>
          <p:nvPr/>
        </p:nvSpPr>
        <p:spPr>
          <a:xfrm rot="5400013">
            <a:off x="8547456" y="658246"/>
            <a:ext cx="884581" cy="4746131"/>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grpSp>
        <p:nvGrpSpPr>
          <p:cNvPr id="21" name="Group 33"/>
          <p:cNvGrpSpPr/>
          <p:nvPr/>
        </p:nvGrpSpPr>
        <p:grpSpPr>
          <a:xfrm>
            <a:off x="6630028" y="3699387"/>
            <a:ext cx="4719437" cy="884581"/>
            <a:chOff x="6627580" y="3972830"/>
            <a:chExt cx="4719437" cy="884581"/>
          </a:xfrm>
        </p:grpSpPr>
        <p:sp>
          <p:nvSpPr>
            <p:cNvPr id="22" name="Freeform 34"/>
            <p:cNvSpPr/>
            <p:nvPr/>
          </p:nvSpPr>
          <p:spPr>
            <a:xfrm rot="5400013">
              <a:off x="8545008" y="2055402"/>
              <a:ext cx="884581" cy="4719437"/>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23" name="Rectangle 35"/>
            <p:cNvSpPr/>
            <p:nvPr/>
          </p:nvSpPr>
          <p:spPr>
            <a:xfrm>
              <a:off x="7324270" y="4230462"/>
              <a:ext cx="2435257"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Tahoma" pitchFamily="34"/>
                  <a:ea typeface="Times New Roman" pitchFamily="18"/>
                  <a:cs typeface=""/>
                </a:rPr>
                <a:t>Croatia (OC)  / Portugal (CF)</a:t>
              </a:r>
              <a:endParaRPr lang="pt-PT" sz="1800" b="1" i="0" u="none" strike="noStrike" kern="1200" cap="none" spc="0" baseline="0">
                <a:solidFill>
                  <a:srgbClr val="FFFFFF"/>
                </a:solidFill>
                <a:uFillTx/>
                <a:latin typeface="Calibri"/>
                <a:ea typeface=""/>
                <a:cs typeface=""/>
              </a:endParaRPr>
            </a:p>
          </p:txBody>
        </p:sp>
      </p:grpSp>
      <p:grpSp>
        <p:nvGrpSpPr>
          <p:cNvPr id="24" name="Group 36"/>
          <p:cNvGrpSpPr/>
          <p:nvPr/>
        </p:nvGrpSpPr>
        <p:grpSpPr>
          <a:xfrm>
            <a:off x="6616681" y="4711033"/>
            <a:ext cx="4746131" cy="884581"/>
            <a:chOff x="6600888" y="4984476"/>
            <a:chExt cx="4719437" cy="884581"/>
          </a:xfrm>
        </p:grpSpPr>
        <p:sp>
          <p:nvSpPr>
            <p:cNvPr id="25" name="Freeform 37"/>
            <p:cNvSpPr/>
            <p:nvPr/>
          </p:nvSpPr>
          <p:spPr>
            <a:xfrm rot="5400013">
              <a:off x="8518316" y="3067048"/>
              <a:ext cx="884581" cy="4719437"/>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26" name="Rectangle 38"/>
            <p:cNvSpPr/>
            <p:nvPr/>
          </p:nvSpPr>
          <p:spPr>
            <a:xfrm>
              <a:off x="7493562" y="5210351"/>
              <a:ext cx="3259223"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Tahoma" pitchFamily="34"/>
                  <a:ea typeface="Times New Roman" pitchFamily="18"/>
                  <a:cs typeface=""/>
                </a:rPr>
                <a:t>Malta (OC)  / Sweden (CF)</a:t>
              </a:r>
              <a:endParaRPr lang="pt-PT" sz="1800" b="1" i="0" u="none" strike="noStrike" kern="1200" cap="none" spc="0" baseline="0">
                <a:solidFill>
                  <a:srgbClr val="FFFFFF"/>
                </a:solidFill>
                <a:uFillTx/>
                <a:latin typeface="Calibri"/>
                <a:ea typeface=""/>
                <a:cs typeface=""/>
              </a:endParaRPr>
            </a:p>
          </p:txBody>
        </p:sp>
      </p:grpSp>
      <p:sp>
        <p:nvSpPr>
          <p:cNvPr id="27" name="Rectangle 2"/>
          <p:cNvSpPr/>
          <p:nvPr/>
        </p:nvSpPr>
        <p:spPr>
          <a:xfrm>
            <a:off x="7681961" y="2846636"/>
            <a:ext cx="2887327" cy="36933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FFFFFF"/>
                </a:solidFill>
                <a:uFillTx/>
                <a:latin typeface="Tahoma" pitchFamily="34"/>
                <a:ea typeface="Times New Roman" pitchFamily="18"/>
                <a:cs typeface=""/>
              </a:rPr>
              <a:t>Italy (OC)  / Malta (CF)</a:t>
            </a:r>
            <a:endParaRPr lang="pt-PT" sz="1800" b="1" i="0" u="none" strike="noStrike" kern="1200" cap="none" spc="0" baseline="0" dirty="0">
              <a:solidFill>
                <a:srgbClr val="FFFFFF"/>
              </a:solidFill>
              <a:uFillTx/>
              <a:latin typeface="Calibri"/>
              <a:ea typeface=""/>
              <a:cs typeface=""/>
            </a:endParaRPr>
          </a:p>
        </p:txBody>
      </p:sp>
      <p:sp>
        <p:nvSpPr>
          <p:cNvPr id="28" name="Freeform 39"/>
          <p:cNvSpPr/>
          <p:nvPr/>
        </p:nvSpPr>
        <p:spPr>
          <a:xfrm rot="5400013">
            <a:off x="-74341" y="2228397"/>
            <a:ext cx="3966813" cy="2767641"/>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vert270"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pt-PT" sz="3600" b="1" i="0" u="none" strike="noStrike" kern="1200" cap="none" spc="0" baseline="0" dirty="0" err="1">
                <a:solidFill>
                  <a:srgbClr val="FFFFFF"/>
                </a:solidFill>
                <a:uFillTx/>
                <a:latin typeface="Calibri"/>
                <a:ea typeface=""/>
                <a:cs typeface=""/>
              </a:rPr>
              <a:t>Optional</a:t>
            </a:r>
            <a:r>
              <a:rPr lang="pt-PT" sz="3600" b="1" i="0" u="none" strike="noStrike" kern="1200" cap="none" spc="0" baseline="0" dirty="0">
                <a:solidFill>
                  <a:srgbClr val="FFFFFF"/>
                </a:solidFill>
                <a:uFillTx/>
                <a:latin typeface="Calibri"/>
                <a:ea typeface=""/>
                <a:cs typeface=""/>
              </a:rPr>
              <a:t> Curriculum </a:t>
            </a:r>
          </a:p>
          <a:p>
            <a:pPr marL="0" marR="0" lvl="0" indent="0" algn="ctr" defTabSz="2889247"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pt-PT" sz="2800" b="1" i="0" u="none" strike="noStrike" kern="1200" cap="none" spc="0" baseline="0" dirty="0" err="1">
                <a:solidFill>
                  <a:srgbClr val="FFFFFF"/>
                </a:solidFill>
                <a:uFillTx/>
                <a:latin typeface="Calibri"/>
                <a:ea typeface=""/>
                <a:cs typeface=""/>
              </a:rPr>
              <a:t>Italy</a:t>
            </a:r>
            <a:r>
              <a:rPr lang="pt-PT" sz="2800" b="1" i="0" u="none" strike="noStrike" kern="1200" cap="none" spc="0" baseline="0" dirty="0">
                <a:solidFill>
                  <a:srgbClr val="FFFFFF"/>
                </a:solidFill>
                <a:uFillTx/>
                <a:latin typeface="Calibri"/>
                <a:ea typeface=""/>
                <a:cs typeface=""/>
              </a:rPr>
              <a:t> (OC)</a:t>
            </a:r>
          </a:p>
          <a:p>
            <a:pPr marL="0" marR="0" lvl="0" indent="0" algn="ctr" defTabSz="2889247"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pt-PT" sz="2800" b="1" i="0" u="none" strike="noStrike" kern="1200" cap="none" spc="0" baseline="0" dirty="0">
                <a:solidFill>
                  <a:srgbClr val="FFFFFF"/>
                </a:solidFill>
                <a:uFillTx/>
                <a:latin typeface="Calibri"/>
                <a:ea typeface=""/>
                <a:cs typeface=""/>
              </a:rPr>
              <a:t>Portugal (CF)</a:t>
            </a:r>
            <a:endParaRPr lang="pt-PT" sz="3600" b="1" i="0" u="none" strike="noStrike" kern="1200" cap="none" spc="0" baseline="0" dirty="0">
              <a:solidFill>
                <a:srgbClr val="FFFFFF"/>
              </a:solidFill>
              <a:uFillTx/>
              <a:latin typeface="Calibri"/>
              <a:ea typeface=""/>
              <a:cs typeface=""/>
            </a:endParaRPr>
          </a:p>
        </p:txBody>
      </p:sp>
    </p:spTree>
    <p:extLst>
      <p:ext uri="{BB962C8B-B14F-4D97-AF65-F5344CB8AC3E}">
        <p14:creationId xmlns:p14="http://schemas.microsoft.com/office/powerpoint/2010/main" val="5234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1"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3893" y="172249"/>
            <a:ext cx="10515600" cy="1325559"/>
          </a:xfrm>
          <a:prstGeom prst="rect">
            <a:avLst/>
          </a:prstGeom>
        </p:spPr>
        <p:txBody>
          <a:bodyPr anchorCtr="1"/>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GB" b="1" dirty="0" smtClean="0"/>
              <a:t>Optional Resilience Curriculum: Key Principles</a:t>
            </a:r>
            <a:endParaRPr lang="pt-PT" b="1" dirty="0"/>
          </a:p>
        </p:txBody>
      </p:sp>
      <p:sp>
        <p:nvSpPr>
          <p:cNvPr id="3" name="Rectangle 1"/>
          <p:cNvSpPr/>
          <p:nvPr/>
        </p:nvSpPr>
        <p:spPr>
          <a:xfrm>
            <a:off x="259762" y="1905152"/>
            <a:ext cx="3605643" cy="2302870"/>
          </a:xfrm>
          <a:prstGeom prst="rect">
            <a:avLst/>
          </a:prstGeom>
          <a:solidFill>
            <a:schemeClr val="accent1"/>
          </a:solidFill>
          <a:ln cap="flat">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FFFFFF"/>
                </a:solidFill>
                <a:uFillTx/>
                <a:latin typeface="Tahoma" pitchFamily="34"/>
                <a:ea typeface="Tahoma" pitchFamily="34"/>
                <a:cs typeface="Tahoma" pitchFamily="34"/>
              </a:rPr>
              <a:t>Complement and build on the universal framework, reflecting and responding to the social and economic realities and needs of particular partner countries or regions </a:t>
            </a:r>
          </a:p>
        </p:txBody>
      </p:sp>
      <p:sp>
        <p:nvSpPr>
          <p:cNvPr id="4" name="Rectangle 4"/>
          <p:cNvSpPr/>
          <p:nvPr/>
        </p:nvSpPr>
        <p:spPr>
          <a:xfrm>
            <a:off x="4149428" y="1431996"/>
            <a:ext cx="3664531" cy="1355499"/>
          </a:xfrm>
          <a:prstGeom prst="rect">
            <a:avLst/>
          </a:prstGeom>
          <a:solidFill>
            <a:schemeClr val="accent2"/>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Tahoma" pitchFamily="34"/>
                <a:ea typeface="Tahoma" pitchFamily="34"/>
                <a:cs typeface="Tahoma" pitchFamily="34"/>
              </a:rPr>
              <a:t>Integrated in the mainstream curriculum rather than a bolt on, added activity delivered by outside experts</a:t>
            </a:r>
            <a:endParaRPr lang="pt-PT" sz="1800" b="1" i="0" u="none" strike="noStrike" kern="1200" cap="none" spc="0" baseline="0" dirty="0">
              <a:uFillTx/>
              <a:latin typeface="Tahoma" pitchFamily="34"/>
              <a:ea typeface="Tahoma" pitchFamily="34"/>
              <a:cs typeface="Tahoma" pitchFamily="34"/>
            </a:endParaRPr>
          </a:p>
        </p:txBody>
      </p:sp>
      <p:sp>
        <p:nvSpPr>
          <p:cNvPr id="5" name="Rectangle 6"/>
          <p:cNvSpPr/>
          <p:nvPr/>
        </p:nvSpPr>
        <p:spPr>
          <a:xfrm>
            <a:off x="8097972" y="1176631"/>
            <a:ext cx="3803071" cy="1355497"/>
          </a:xfrm>
          <a:prstGeom prst="rect">
            <a:avLst/>
          </a:prstGeom>
          <a:solidFill>
            <a:schemeClr val="accent3"/>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Tahoma" pitchFamily="34"/>
                <a:ea typeface="Tahoma" pitchFamily="34"/>
                <a:cs typeface="Tahoma" pitchFamily="34"/>
              </a:rPr>
              <a:t>Infused in the other content areas of the curriculum as well as in pedagogy, relationships and classroom management</a:t>
            </a:r>
            <a:endParaRPr lang="pt-PT" sz="1800" b="1" i="0" u="none" strike="noStrike" kern="1200" cap="none" spc="0" baseline="0" dirty="0">
              <a:uFillTx/>
              <a:latin typeface="Tahoma" pitchFamily="34"/>
              <a:ea typeface="Tahoma" pitchFamily="34"/>
              <a:cs typeface="Tahoma" pitchFamily="34"/>
            </a:endParaRPr>
          </a:p>
        </p:txBody>
      </p:sp>
      <p:sp>
        <p:nvSpPr>
          <p:cNvPr id="6" name="Rectangle 15"/>
          <p:cNvSpPr/>
          <p:nvPr/>
        </p:nvSpPr>
        <p:spPr>
          <a:xfrm>
            <a:off x="280556" y="4503218"/>
            <a:ext cx="3591781" cy="1039709"/>
          </a:xfrm>
          <a:prstGeom prst="rect">
            <a:avLst/>
          </a:prstGeom>
          <a:solidFill>
            <a:srgbClr val="FF9900"/>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Tahoma" pitchFamily="34"/>
                <a:ea typeface="Tahoma" pitchFamily="34"/>
                <a:cs typeface="Tahoma" pitchFamily="34"/>
              </a:rPr>
              <a:t>Formatively assessed by both the classroom teacher and the students themselves</a:t>
            </a:r>
            <a:endParaRPr lang="pt-PT" sz="1800" b="1" i="0" u="none" strike="noStrike" kern="1200" cap="none" spc="0" baseline="0" dirty="0">
              <a:uFillTx/>
              <a:latin typeface="Tahoma" pitchFamily="34"/>
              <a:ea typeface="Tahoma" pitchFamily="34"/>
              <a:cs typeface="Tahoma" pitchFamily="34"/>
            </a:endParaRPr>
          </a:p>
        </p:txBody>
      </p:sp>
      <p:sp>
        <p:nvSpPr>
          <p:cNvPr id="7" name="Rectangle 16"/>
          <p:cNvSpPr/>
          <p:nvPr/>
        </p:nvSpPr>
        <p:spPr>
          <a:xfrm>
            <a:off x="4149428" y="3147721"/>
            <a:ext cx="3664531" cy="1355497"/>
          </a:xfrm>
          <a:prstGeom prst="rect">
            <a:avLst/>
          </a:prstGeom>
          <a:solidFill>
            <a:schemeClr val="accent3">
              <a:lumMod val="75000"/>
            </a:schemeClr>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chemeClr val="bg1"/>
                </a:solidFill>
                <a:uFillTx/>
                <a:latin typeface="Tahoma" pitchFamily="34"/>
                <a:ea typeface="Tahoma" pitchFamily="34"/>
                <a:cs typeface="Tahoma" pitchFamily="34"/>
              </a:rPr>
              <a:t>Spiral approach, with identified key themes straddling across the early and  primary school years</a:t>
            </a:r>
            <a:endParaRPr lang="pt-PT" sz="1800" b="1" i="0" u="none" strike="noStrike" kern="1200" cap="none" spc="0" baseline="0">
              <a:solidFill>
                <a:schemeClr val="bg1"/>
              </a:solidFill>
              <a:uFillTx/>
              <a:latin typeface="Tahoma" pitchFamily="34"/>
              <a:ea typeface="Tahoma" pitchFamily="34"/>
              <a:cs typeface="Tahoma" pitchFamily="34"/>
            </a:endParaRPr>
          </a:p>
        </p:txBody>
      </p:sp>
      <p:sp>
        <p:nvSpPr>
          <p:cNvPr id="8" name="Rectangle 22"/>
          <p:cNvSpPr/>
          <p:nvPr/>
        </p:nvSpPr>
        <p:spPr>
          <a:xfrm>
            <a:off x="8097972" y="2873730"/>
            <a:ext cx="3803071" cy="3850346"/>
          </a:xfrm>
          <a:prstGeom prst="rect">
            <a:avLst/>
          </a:prstGeom>
          <a:solidFill>
            <a:schemeClr val="accent1">
              <a:lumMod val="75000"/>
            </a:schemeClr>
          </a:solidFill>
          <a:ln cap="flat">
            <a:solidFill>
              <a:schemeClr val="accent1">
                <a:lumMod val="50000"/>
              </a:schemeClr>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chemeClr val="bg1"/>
                </a:solidFill>
                <a:uFillTx/>
                <a:latin typeface="Tahoma" pitchFamily="34"/>
                <a:ea typeface="Tahoma" pitchFamily="34"/>
                <a:cs typeface="Tahoma" pitchFamily="34"/>
              </a:rPr>
              <a:t>Developmental and inclusive, being flexible and responsive to the needs of the individual learner differences, underlining the right of all learners for a quality resilience education and a commitment towards social justice with awareness of the risk for discriminatory practices due to individual educational needs, minority statuses, and poverty</a:t>
            </a:r>
            <a:endParaRPr lang="pt-PT" sz="1800" b="1" i="0" u="none" strike="noStrike" kern="1200" cap="none" spc="0" baseline="0" dirty="0">
              <a:solidFill>
                <a:schemeClr val="bg1"/>
              </a:solidFill>
              <a:uFillTx/>
              <a:latin typeface="Tahoma" pitchFamily="34"/>
              <a:ea typeface="Tahoma" pitchFamily="34"/>
              <a:cs typeface="Tahoma" pitchFamily="34"/>
            </a:endParaRPr>
          </a:p>
        </p:txBody>
      </p:sp>
      <p:sp>
        <p:nvSpPr>
          <p:cNvPr id="9" name="Rectangle 23"/>
          <p:cNvSpPr/>
          <p:nvPr/>
        </p:nvSpPr>
        <p:spPr>
          <a:xfrm>
            <a:off x="280556" y="5713070"/>
            <a:ext cx="3626418" cy="1039709"/>
          </a:xfrm>
          <a:prstGeom prst="rect">
            <a:avLst/>
          </a:prstGeom>
          <a:solidFill>
            <a:srgbClr val="DE2F0C"/>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chemeClr val="bg1"/>
                </a:solidFill>
                <a:uFillTx/>
                <a:latin typeface="Tahoma" pitchFamily="34"/>
                <a:ea typeface="Tahoma" pitchFamily="34"/>
                <a:cs typeface="Tahoma" pitchFamily="34"/>
              </a:rPr>
              <a:t>Seek to the enhancement of ethical standards through reflective practice</a:t>
            </a:r>
            <a:endParaRPr lang="pt-PT" sz="1800" b="1" i="0" u="none" strike="noStrike" kern="1200" cap="none" spc="0" baseline="0">
              <a:solidFill>
                <a:schemeClr val="bg1"/>
              </a:solidFill>
              <a:uFillTx/>
              <a:latin typeface="Tahoma" pitchFamily="34"/>
              <a:ea typeface="Tahoma" pitchFamily="34"/>
              <a:cs typeface="Tahoma" pitchFamily="34"/>
            </a:endParaRPr>
          </a:p>
        </p:txBody>
      </p:sp>
      <p:sp>
        <p:nvSpPr>
          <p:cNvPr id="10" name="Rectangle 24"/>
          <p:cNvSpPr/>
          <p:nvPr/>
        </p:nvSpPr>
        <p:spPr>
          <a:xfrm>
            <a:off x="4149428" y="4798908"/>
            <a:ext cx="3664531" cy="1987082"/>
          </a:xfrm>
          <a:prstGeom prst="rect">
            <a:avLst/>
          </a:prstGeom>
          <a:solidFill>
            <a:srgbClr val="781906"/>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FFFFFF"/>
                </a:solidFill>
                <a:uFillTx/>
                <a:latin typeface="Tahoma" pitchFamily="34"/>
                <a:ea typeface="Tahoma" pitchFamily="34"/>
                <a:cs typeface="Tahoma" pitchFamily="34"/>
              </a:rPr>
              <a:t>Search for state-of-the-art service arrangements reflecting the EU agenda for excellence and competitiveness at the global level</a:t>
            </a:r>
            <a:endParaRPr lang="pt-PT" sz="1800" b="1" i="0" u="none" strike="noStrike" kern="1200" cap="none" spc="0" baseline="0" dirty="0">
              <a:solidFill>
                <a:srgbClr val="FFFFFF"/>
              </a:solidFill>
              <a:uFillTx/>
              <a:latin typeface="Tahoma" pitchFamily="34"/>
              <a:ea typeface="Tahoma" pitchFamily="34"/>
              <a:cs typeface="Tahoma" pitchFamily="34"/>
            </a:endParaRPr>
          </a:p>
        </p:txBody>
      </p:sp>
    </p:spTree>
    <p:extLst>
      <p:ext uri="{BB962C8B-B14F-4D97-AF65-F5344CB8AC3E}">
        <p14:creationId xmlns:p14="http://schemas.microsoft.com/office/powerpoint/2010/main" val="39100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61764" y="404664"/>
            <a:ext cx="10515600" cy="1325559"/>
          </a:xfrm>
          <a:prstGeom prst="rect">
            <a:avLst/>
          </a:prstGeom>
          <a:solidFill>
            <a:schemeClr val="bg1"/>
          </a:solidFill>
        </p:spPr>
        <p:txBody>
          <a:bodyPr anchorCtr="1"/>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GB" b="1" dirty="0" smtClean="0"/>
              <a:t>Optional Resilience Curriculum: Manual</a:t>
            </a:r>
            <a:endParaRPr lang="pt-PT" b="1" dirty="0"/>
          </a:p>
        </p:txBody>
      </p:sp>
      <p:sp>
        <p:nvSpPr>
          <p:cNvPr id="12" name="TextBox 11"/>
          <p:cNvSpPr txBox="1"/>
          <p:nvPr/>
        </p:nvSpPr>
        <p:spPr>
          <a:xfrm>
            <a:off x="1917948" y="1556792"/>
            <a:ext cx="7579319" cy="3970318"/>
          </a:xfrm>
          <a:prstGeom prst="rect">
            <a:avLst/>
          </a:prstGeom>
          <a:solidFill>
            <a:schemeClr val="accent4">
              <a:lumMod val="75000"/>
            </a:schemeClr>
          </a:solidFill>
          <a:ln cap="flat">
            <a:noFill/>
          </a:ln>
        </p:spPr>
        <p:txBody>
          <a:bodyPr vert="horz" wrap="none" lIns="91440" tIns="45720" rIns="91440" bIns="45720" anchor="t" anchorCtr="0" compatLnSpc="1">
            <a:spAutoFit/>
          </a:bodyPr>
          <a:lstStyle/>
          <a:p>
            <a:pPr marL="514350" marR="0" lvl="0" indent="-514350" algn="l" defTabSz="914400" rtl="0" fontAlgn="auto" hangingPunct="1">
              <a:lnSpc>
                <a:spcPct val="150000"/>
              </a:lnSpc>
              <a:spcBef>
                <a:spcPts val="0"/>
              </a:spcBef>
              <a:spcAft>
                <a:spcPts val="0"/>
              </a:spcAft>
              <a:buSzPct val="100000"/>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Theoretical Framework</a:t>
            </a:r>
          </a:p>
          <a:p>
            <a:pPr marL="514350" marR="0" lvl="0" indent="-514350" algn="l" defTabSz="914400" rtl="0" fontAlgn="auto" hangingPunct="1">
              <a:lnSpc>
                <a:spcPct val="150000"/>
              </a:lnSpc>
              <a:spcBef>
                <a:spcPts val="0"/>
              </a:spcBef>
              <a:spcAft>
                <a:spcPts val="0"/>
              </a:spcAft>
              <a:buSzPct val="100000"/>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Principles</a:t>
            </a:r>
          </a:p>
          <a:p>
            <a:pPr marL="342900" marR="0" lvl="0" indent="-342900" algn="l" defTabSz="914400" rtl="0" fontAlgn="auto" hangingPunct="1">
              <a:lnSpc>
                <a:spcPct val="15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 Learning outcomes</a:t>
            </a:r>
          </a:p>
          <a:p>
            <a:pPr marL="342900" marR="0" lvl="0" indent="-342900" algn="l" defTabSz="914400" rtl="0" fontAlgn="auto" hangingPunct="1">
              <a:lnSpc>
                <a:spcPct val="15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 Structure</a:t>
            </a:r>
          </a:p>
          <a:p>
            <a:pPr marL="342900" marR="0" lvl="0" indent="-342900" algn="l" defTabSz="914400" rtl="0" fontAlgn="auto" hangingPunct="1">
              <a:lnSpc>
                <a:spcPct val="15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 Content areas</a:t>
            </a:r>
          </a:p>
          <a:p>
            <a:pPr marL="342900" marR="0" lvl="0" indent="-342900" algn="l" defTabSz="914400" rtl="0" fontAlgn="auto" hangingPunct="1">
              <a:lnSpc>
                <a:spcPct val="15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800" b="1" i="0" u="none" strike="noStrike" kern="1200" cap="none" spc="0" baseline="0" dirty="0">
                <a:solidFill>
                  <a:schemeClr val="accent1">
                    <a:lumMod val="20000"/>
                    <a:lumOff val="80000"/>
                  </a:schemeClr>
                </a:solidFill>
                <a:uFillTx/>
                <a:latin typeface="Tahoma" pitchFamily="34"/>
                <a:ea typeface="Tahoma" pitchFamily="34"/>
                <a:cs typeface="Tahoma" pitchFamily="34"/>
              </a:rPr>
              <a:t> Assessment modes of two major areas</a:t>
            </a:r>
            <a:endParaRPr lang="pt-PT" sz="2800" b="1" i="0" u="none" strike="noStrike" kern="1200" cap="none" spc="0" baseline="0" dirty="0">
              <a:solidFill>
                <a:schemeClr val="accent1">
                  <a:lumMod val="20000"/>
                  <a:lumOff val="80000"/>
                </a:schemeClr>
              </a:solidFill>
              <a:uFillTx/>
              <a:latin typeface="Tahoma" pitchFamily="34"/>
              <a:ea typeface="Tahoma" pitchFamily="34"/>
              <a:cs typeface="Tahoma" pitchFamily="34"/>
            </a:endParaRPr>
          </a:p>
        </p:txBody>
      </p:sp>
    </p:spTree>
    <p:extLst>
      <p:ext uri="{BB962C8B-B14F-4D97-AF65-F5344CB8AC3E}">
        <p14:creationId xmlns:p14="http://schemas.microsoft.com/office/powerpoint/2010/main" val="50095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100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100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100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par>
                          <p:cTn id="20" fill="hold">
                            <p:stCondLst>
                              <p:cond delay="3500"/>
                            </p:stCondLst>
                            <p:childTnLst>
                              <p:par>
                                <p:cTn id="21" presetID="1" presetClass="entr" presetSubtype="0" fill="hold" nodeType="afterEffect">
                                  <p:stCondLst>
                                    <p:cond delay="100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par>
                          <p:cTn id="23" fill="hold">
                            <p:stCondLst>
                              <p:cond delay="4500"/>
                            </p:stCondLst>
                            <p:childTnLst>
                              <p:par>
                                <p:cTn id="24" presetID="1" presetClass="entr" presetSubtype="0" fill="hold" nodeType="afterEffect">
                                  <p:stCondLst>
                                    <p:cond delay="1000"/>
                                  </p:stCondLst>
                                  <p:childTnLst>
                                    <p:set>
                                      <p:cBhvr>
                                        <p:cTn id="25"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485899" y="1447800"/>
            <a:ext cx="9001001" cy="442947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p:cNvSpPr>
            <a:spLocks noGrp="1"/>
          </p:cNvSpPr>
          <p:nvPr>
            <p:ph type="title"/>
          </p:nvPr>
        </p:nvSpPr>
        <p:spPr/>
        <p:txBody>
          <a:bodyPr/>
          <a:lstStyle/>
          <a:p>
            <a:r>
              <a:rPr lang="pt-PT" dirty="0" err="1"/>
              <a:t>Optional</a:t>
            </a:r>
            <a:r>
              <a:rPr lang="pt-PT" dirty="0"/>
              <a:t> </a:t>
            </a:r>
            <a:r>
              <a:rPr lang="pt-PT" dirty="0" err="1"/>
              <a:t>Resilience</a:t>
            </a:r>
            <a:r>
              <a:rPr lang="pt-PT" dirty="0"/>
              <a:t> Curriculum</a:t>
            </a:r>
          </a:p>
        </p:txBody>
      </p:sp>
      <p:sp>
        <p:nvSpPr>
          <p:cNvPr id="3" name="Content Placeholder 2"/>
          <p:cNvSpPr>
            <a:spLocks noGrp="1"/>
          </p:cNvSpPr>
          <p:nvPr>
            <p:ph idx="1"/>
          </p:nvPr>
        </p:nvSpPr>
        <p:spPr>
          <a:xfrm>
            <a:off x="4939618" y="2577498"/>
            <a:ext cx="1933709" cy="1296144"/>
          </a:xfrm>
          <a:solidFill>
            <a:schemeClr val="accent6"/>
          </a:solidFill>
          <a:ln>
            <a:solidFill>
              <a:schemeClr val="tx1"/>
            </a:solidFill>
          </a:ln>
        </p:spPr>
        <p:txBody>
          <a:bodyPr>
            <a:normAutofit/>
          </a:bodyPr>
          <a:lstStyle/>
          <a:p>
            <a:pPr marL="0" indent="0" algn="ctr">
              <a:buNone/>
            </a:pPr>
            <a:r>
              <a:rPr lang="en-US" b="1" dirty="0" smtClean="0">
                <a:solidFill>
                  <a:schemeClr val="bg1"/>
                </a:solidFill>
              </a:rPr>
              <a:t>Early </a:t>
            </a:r>
            <a:r>
              <a:rPr lang="en-US" b="1" dirty="0">
                <a:solidFill>
                  <a:schemeClr val="bg1"/>
                </a:solidFill>
              </a:rPr>
              <a:t>school leaving</a:t>
            </a:r>
            <a:endParaRPr lang="pt-PT" b="1" dirty="0">
              <a:solidFill>
                <a:schemeClr val="bg1"/>
              </a:solidFill>
            </a:endParaRPr>
          </a:p>
        </p:txBody>
      </p:sp>
      <p:sp>
        <p:nvSpPr>
          <p:cNvPr id="8" name="Oval 7"/>
          <p:cNvSpPr/>
          <p:nvPr/>
        </p:nvSpPr>
        <p:spPr>
          <a:xfrm>
            <a:off x="7635928" y="2270245"/>
            <a:ext cx="2562940" cy="1734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MIGRANTS</a:t>
            </a:r>
            <a:endParaRPr lang="pt-PT" b="1" dirty="0"/>
          </a:p>
        </p:txBody>
      </p:sp>
      <p:sp>
        <p:nvSpPr>
          <p:cNvPr id="9" name="Oval 8"/>
          <p:cNvSpPr/>
          <p:nvPr/>
        </p:nvSpPr>
        <p:spPr>
          <a:xfrm>
            <a:off x="2492569" y="2529551"/>
            <a:ext cx="1728192" cy="169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ROMA</a:t>
            </a:r>
            <a:endParaRPr lang="pt-PT" b="1" dirty="0"/>
          </a:p>
        </p:txBody>
      </p:sp>
      <p:sp>
        <p:nvSpPr>
          <p:cNvPr id="10" name="Oval 9"/>
          <p:cNvSpPr/>
          <p:nvPr/>
        </p:nvSpPr>
        <p:spPr>
          <a:xfrm>
            <a:off x="5906472" y="4035422"/>
            <a:ext cx="2265587" cy="1584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SEN</a:t>
            </a:r>
            <a:endParaRPr lang="pt-PT" b="1" dirty="0"/>
          </a:p>
        </p:txBody>
      </p:sp>
      <p:sp>
        <p:nvSpPr>
          <p:cNvPr id="12" name="Rectangle 11"/>
          <p:cNvSpPr/>
          <p:nvPr/>
        </p:nvSpPr>
        <p:spPr>
          <a:xfrm>
            <a:off x="3554390" y="1743571"/>
            <a:ext cx="5080045" cy="461665"/>
          </a:xfrm>
          <a:prstGeom prst="rect">
            <a:avLst/>
          </a:prstGeom>
        </p:spPr>
        <p:txBody>
          <a:bodyPr wrap="none">
            <a:spAutoFit/>
          </a:bodyPr>
          <a:lstStyle/>
          <a:p>
            <a:r>
              <a:rPr lang="en-US" dirty="0" smtClean="0">
                <a:solidFill>
                  <a:schemeClr val="tx1">
                    <a:lumMod val="65000"/>
                    <a:lumOff val="35000"/>
                  </a:schemeClr>
                </a:solidFill>
              </a:rPr>
              <a:t>Poorer </a:t>
            </a:r>
            <a:r>
              <a:rPr lang="en-US" dirty="0">
                <a:solidFill>
                  <a:schemeClr val="tx1">
                    <a:lumMod val="65000"/>
                    <a:lumOff val="35000"/>
                  </a:schemeClr>
                </a:solidFill>
              </a:rPr>
              <a:t>socio-economic backgrounds </a:t>
            </a:r>
            <a:endParaRPr lang="pt-PT" dirty="0">
              <a:solidFill>
                <a:schemeClr val="tx1">
                  <a:lumMod val="65000"/>
                  <a:lumOff val="35000"/>
                </a:schemeClr>
              </a:solidFill>
            </a:endParaRPr>
          </a:p>
        </p:txBody>
      </p:sp>
    </p:spTree>
    <p:extLst>
      <p:ext uri="{BB962C8B-B14F-4D97-AF65-F5344CB8AC3E}">
        <p14:creationId xmlns:p14="http://schemas.microsoft.com/office/powerpoint/2010/main" val="375443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out)">
                                      <p:cBhvr>
                                        <p:cTn id="11" dur="2000"/>
                                        <p:tgtEl>
                                          <p:spTgt spid="1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Optional</a:t>
            </a:r>
            <a:r>
              <a:rPr lang="pt-PT" dirty="0"/>
              <a:t> </a:t>
            </a:r>
            <a:r>
              <a:rPr lang="pt-PT" dirty="0" err="1"/>
              <a:t>Resilience</a:t>
            </a:r>
            <a:r>
              <a:rPr lang="pt-PT" dirty="0"/>
              <a:t> Curriculum</a:t>
            </a:r>
          </a:p>
        </p:txBody>
      </p:sp>
      <p:sp>
        <p:nvSpPr>
          <p:cNvPr id="8" name="Oval 7"/>
          <p:cNvSpPr/>
          <p:nvPr/>
        </p:nvSpPr>
        <p:spPr>
          <a:xfrm>
            <a:off x="204429" y="4863871"/>
            <a:ext cx="2562940" cy="17348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MIGRANTS</a:t>
            </a:r>
            <a:endParaRPr lang="pt-PT" dirty="0"/>
          </a:p>
        </p:txBody>
      </p:sp>
      <p:sp>
        <p:nvSpPr>
          <p:cNvPr id="9" name="Oval 8"/>
          <p:cNvSpPr/>
          <p:nvPr/>
        </p:nvSpPr>
        <p:spPr>
          <a:xfrm>
            <a:off x="621804" y="1454071"/>
            <a:ext cx="1728192" cy="1692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ROMA</a:t>
            </a:r>
            <a:endParaRPr lang="pt-PT" b="1" dirty="0"/>
          </a:p>
        </p:txBody>
      </p:sp>
      <p:sp>
        <p:nvSpPr>
          <p:cNvPr id="10" name="Oval 9"/>
          <p:cNvSpPr/>
          <p:nvPr/>
        </p:nvSpPr>
        <p:spPr>
          <a:xfrm>
            <a:off x="353106" y="3212977"/>
            <a:ext cx="2265587" cy="158417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SEN</a:t>
            </a:r>
            <a:endParaRPr lang="pt-PT" b="1" dirty="0"/>
          </a:p>
        </p:txBody>
      </p:sp>
      <p:graphicFrame>
        <p:nvGraphicFramePr>
          <p:cNvPr id="5" name="Diagram 4"/>
          <p:cNvGraphicFramePr/>
          <p:nvPr>
            <p:extLst>
              <p:ext uri="{D42A27DB-BD31-4B8C-83A1-F6EECF244321}">
                <p14:modId xmlns:p14="http://schemas.microsoft.com/office/powerpoint/2010/main" val="2330988217"/>
              </p:ext>
            </p:extLst>
          </p:nvPr>
        </p:nvGraphicFramePr>
        <p:xfrm>
          <a:off x="2769591" y="1893818"/>
          <a:ext cx="6061125" cy="3837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3215772" y="1447799"/>
            <a:ext cx="5484316" cy="4276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3" name="Group 22"/>
          <p:cNvGrpSpPr/>
          <p:nvPr/>
        </p:nvGrpSpPr>
        <p:grpSpPr>
          <a:xfrm>
            <a:off x="4150196" y="1993971"/>
            <a:ext cx="4745577" cy="3730473"/>
            <a:chOff x="9308365" y="1323775"/>
            <a:chExt cx="4745577" cy="3730473"/>
          </a:xfrm>
        </p:grpSpPr>
        <p:grpSp>
          <p:nvGrpSpPr>
            <p:cNvPr id="6" name="Group 5"/>
            <p:cNvGrpSpPr/>
            <p:nvPr/>
          </p:nvGrpSpPr>
          <p:grpSpPr>
            <a:xfrm rot="1552962">
              <a:off x="9308365" y="1323775"/>
              <a:ext cx="4745577" cy="3278879"/>
              <a:chOff x="3425142" y="1939849"/>
              <a:chExt cx="4745577" cy="3278879"/>
            </a:xfrm>
          </p:grpSpPr>
          <p:sp>
            <p:nvSpPr>
              <p:cNvPr id="7" name="Freeform 6"/>
              <p:cNvSpPr/>
              <p:nvPr/>
            </p:nvSpPr>
            <p:spPr>
              <a:xfrm>
                <a:off x="3715924" y="1939849"/>
                <a:ext cx="1621354" cy="767492"/>
              </a:xfrm>
              <a:custGeom>
                <a:avLst/>
                <a:gdLst>
                  <a:gd name="connsiteX0" fmla="*/ 0 w 1621354"/>
                  <a:gd name="connsiteY0" fmla="*/ 76749 h 767492"/>
                  <a:gd name="connsiteX1" fmla="*/ 76749 w 1621354"/>
                  <a:gd name="connsiteY1" fmla="*/ 0 h 767492"/>
                  <a:gd name="connsiteX2" fmla="*/ 1544605 w 1621354"/>
                  <a:gd name="connsiteY2" fmla="*/ 0 h 767492"/>
                  <a:gd name="connsiteX3" fmla="*/ 1621354 w 1621354"/>
                  <a:gd name="connsiteY3" fmla="*/ 76749 h 767492"/>
                  <a:gd name="connsiteX4" fmla="*/ 1621354 w 1621354"/>
                  <a:gd name="connsiteY4" fmla="*/ 690743 h 767492"/>
                  <a:gd name="connsiteX5" fmla="*/ 1544605 w 1621354"/>
                  <a:gd name="connsiteY5" fmla="*/ 767492 h 767492"/>
                  <a:gd name="connsiteX6" fmla="*/ 76749 w 1621354"/>
                  <a:gd name="connsiteY6" fmla="*/ 767492 h 767492"/>
                  <a:gd name="connsiteX7" fmla="*/ 0 w 1621354"/>
                  <a:gd name="connsiteY7" fmla="*/ 690743 h 767492"/>
                  <a:gd name="connsiteX8" fmla="*/ 0 w 1621354"/>
                  <a:gd name="connsiteY8" fmla="*/ 76749 h 76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354" h="767492">
                    <a:moveTo>
                      <a:pt x="0" y="76749"/>
                    </a:moveTo>
                    <a:cubicBezTo>
                      <a:pt x="0" y="34362"/>
                      <a:pt x="34362" y="0"/>
                      <a:pt x="76749" y="0"/>
                    </a:cubicBezTo>
                    <a:lnTo>
                      <a:pt x="1544605" y="0"/>
                    </a:lnTo>
                    <a:cubicBezTo>
                      <a:pt x="1586992" y="0"/>
                      <a:pt x="1621354" y="34362"/>
                      <a:pt x="1621354" y="76749"/>
                    </a:cubicBezTo>
                    <a:lnTo>
                      <a:pt x="1621354" y="690743"/>
                    </a:lnTo>
                    <a:cubicBezTo>
                      <a:pt x="1621354" y="733130"/>
                      <a:pt x="1586992" y="767492"/>
                      <a:pt x="1544605" y="767492"/>
                    </a:cubicBezTo>
                    <a:lnTo>
                      <a:pt x="76749" y="767492"/>
                    </a:lnTo>
                    <a:cubicBezTo>
                      <a:pt x="34362" y="767492"/>
                      <a:pt x="0" y="733130"/>
                      <a:pt x="0" y="690743"/>
                    </a:cubicBezTo>
                    <a:lnTo>
                      <a:pt x="0" y="767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059" tIns="91059" rIns="91059" bIns="91059" numCol="1" spcCol="1270" anchor="ctr" anchorCtr="0">
                <a:noAutofit/>
              </a:bodyPr>
              <a:lstStyle/>
              <a:p>
                <a:pPr lvl="0" algn="ctr" defTabSz="800100">
                  <a:lnSpc>
                    <a:spcPct val="90000"/>
                  </a:lnSpc>
                  <a:spcBef>
                    <a:spcPct val="0"/>
                  </a:spcBef>
                  <a:spcAft>
                    <a:spcPct val="35000"/>
                  </a:spcAft>
                </a:pPr>
                <a:r>
                  <a:rPr lang="pt-PT" sz="1800" b="1" kern="1200" dirty="0" err="1" smtClean="0"/>
                  <a:t>Protective</a:t>
                </a:r>
                <a:r>
                  <a:rPr lang="pt-PT" sz="1800" b="1" kern="1200" dirty="0" smtClean="0"/>
                  <a:t> </a:t>
                </a:r>
                <a:r>
                  <a:rPr lang="pt-PT" sz="1800" b="1" kern="1200" dirty="0" err="1" smtClean="0"/>
                  <a:t>factors</a:t>
                </a:r>
                <a:endParaRPr lang="pt-PT" sz="1800" b="1" kern="1200" dirty="0"/>
              </a:p>
            </p:txBody>
          </p:sp>
          <p:sp>
            <p:nvSpPr>
              <p:cNvPr id="14" name="Freeform 13"/>
              <p:cNvSpPr/>
              <p:nvPr/>
            </p:nvSpPr>
            <p:spPr>
              <a:xfrm>
                <a:off x="6092184" y="1939849"/>
                <a:ext cx="1621354" cy="767492"/>
              </a:xfrm>
              <a:custGeom>
                <a:avLst/>
                <a:gdLst>
                  <a:gd name="connsiteX0" fmla="*/ 0 w 1621354"/>
                  <a:gd name="connsiteY0" fmla="*/ 76749 h 767492"/>
                  <a:gd name="connsiteX1" fmla="*/ 76749 w 1621354"/>
                  <a:gd name="connsiteY1" fmla="*/ 0 h 767492"/>
                  <a:gd name="connsiteX2" fmla="*/ 1544605 w 1621354"/>
                  <a:gd name="connsiteY2" fmla="*/ 0 h 767492"/>
                  <a:gd name="connsiteX3" fmla="*/ 1621354 w 1621354"/>
                  <a:gd name="connsiteY3" fmla="*/ 76749 h 767492"/>
                  <a:gd name="connsiteX4" fmla="*/ 1621354 w 1621354"/>
                  <a:gd name="connsiteY4" fmla="*/ 690743 h 767492"/>
                  <a:gd name="connsiteX5" fmla="*/ 1544605 w 1621354"/>
                  <a:gd name="connsiteY5" fmla="*/ 767492 h 767492"/>
                  <a:gd name="connsiteX6" fmla="*/ 76749 w 1621354"/>
                  <a:gd name="connsiteY6" fmla="*/ 767492 h 767492"/>
                  <a:gd name="connsiteX7" fmla="*/ 0 w 1621354"/>
                  <a:gd name="connsiteY7" fmla="*/ 690743 h 767492"/>
                  <a:gd name="connsiteX8" fmla="*/ 0 w 1621354"/>
                  <a:gd name="connsiteY8" fmla="*/ 76749 h 76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354" h="767492">
                    <a:moveTo>
                      <a:pt x="0" y="76749"/>
                    </a:moveTo>
                    <a:cubicBezTo>
                      <a:pt x="0" y="34362"/>
                      <a:pt x="34362" y="0"/>
                      <a:pt x="76749" y="0"/>
                    </a:cubicBezTo>
                    <a:lnTo>
                      <a:pt x="1544605" y="0"/>
                    </a:lnTo>
                    <a:cubicBezTo>
                      <a:pt x="1586992" y="0"/>
                      <a:pt x="1621354" y="34362"/>
                      <a:pt x="1621354" y="76749"/>
                    </a:cubicBezTo>
                    <a:lnTo>
                      <a:pt x="1621354" y="690743"/>
                    </a:lnTo>
                    <a:cubicBezTo>
                      <a:pt x="1621354" y="733130"/>
                      <a:pt x="1586992" y="767492"/>
                      <a:pt x="1544605" y="767492"/>
                    </a:cubicBezTo>
                    <a:lnTo>
                      <a:pt x="76749" y="767492"/>
                    </a:lnTo>
                    <a:cubicBezTo>
                      <a:pt x="34362" y="767492"/>
                      <a:pt x="0" y="733130"/>
                      <a:pt x="0" y="690743"/>
                    </a:cubicBezTo>
                    <a:lnTo>
                      <a:pt x="0" y="767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059" tIns="91059" rIns="91059" bIns="91059" numCol="1" spcCol="1270" anchor="ctr" anchorCtr="0">
                <a:noAutofit/>
              </a:bodyPr>
              <a:lstStyle/>
              <a:p>
                <a:pPr lvl="0" algn="ctr" defTabSz="800100">
                  <a:lnSpc>
                    <a:spcPct val="90000"/>
                  </a:lnSpc>
                  <a:spcBef>
                    <a:spcPct val="0"/>
                  </a:spcBef>
                  <a:spcAft>
                    <a:spcPct val="35000"/>
                  </a:spcAft>
                </a:pPr>
                <a:r>
                  <a:rPr lang="pt-PT" sz="1800" b="1" kern="1200" dirty="0" err="1" smtClean="0"/>
                  <a:t>Risk</a:t>
                </a:r>
                <a:endParaRPr lang="pt-PT" sz="1800" b="1" kern="1200" dirty="0" smtClean="0"/>
              </a:p>
              <a:p>
                <a:pPr lvl="0" algn="ctr" defTabSz="800100">
                  <a:lnSpc>
                    <a:spcPct val="90000"/>
                  </a:lnSpc>
                  <a:spcBef>
                    <a:spcPct val="0"/>
                  </a:spcBef>
                  <a:spcAft>
                    <a:spcPct val="35000"/>
                  </a:spcAft>
                </a:pPr>
                <a:r>
                  <a:rPr lang="pt-PT" sz="1800" b="1" kern="1200" dirty="0" err="1" smtClean="0"/>
                  <a:t>factors</a:t>
                </a:r>
                <a:endParaRPr lang="pt-PT" sz="1800" b="1" kern="1200" dirty="0"/>
              </a:p>
            </p:txBody>
          </p:sp>
          <p:sp>
            <p:nvSpPr>
              <p:cNvPr id="16" name="Rectangle 15"/>
              <p:cNvSpPr/>
              <p:nvPr/>
            </p:nvSpPr>
            <p:spPr>
              <a:xfrm>
                <a:off x="3425142" y="4886885"/>
                <a:ext cx="4745577" cy="33184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5732154" y="4249829"/>
                <a:ext cx="2424487" cy="569055"/>
              </a:xfrm>
              <a:custGeom>
                <a:avLst/>
                <a:gdLst>
                  <a:gd name="connsiteX0" fmla="*/ 0 w 2424487"/>
                  <a:gd name="connsiteY0" fmla="*/ 94844 h 569055"/>
                  <a:gd name="connsiteX1" fmla="*/ 94844 w 2424487"/>
                  <a:gd name="connsiteY1" fmla="*/ 0 h 569055"/>
                  <a:gd name="connsiteX2" fmla="*/ 2329643 w 2424487"/>
                  <a:gd name="connsiteY2" fmla="*/ 0 h 569055"/>
                  <a:gd name="connsiteX3" fmla="*/ 2424487 w 2424487"/>
                  <a:gd name="connsiteY3" fmla="*/ 94844 h 569055"/>
                  <a:gd name="connsiteX4" fmla="*/ 2424487 w 2424487"/>
                  <a:gd name="connsiteY4" fmla="*/ 474211 h 569055"/>
                  <a:gd name="connsiteX5" fmla="*/ 2329643 w 2424487"/>
                  <a:gd name="connsiteY5" fmla="*/ 569055 h 569055"/>
                  <a:gd name="connsiteX6" fmla="*/ 94844 w 2424487"/>
                  <a:gd name="connsiteY6" fmla="*/ 569055 h 569055"/>
                  <a:gd name="connsiteX7" fmla="*/ 0 w 2424487"/>
                  <a:gd name="connsiteY7" fmla="*/ 474211 h 569055"/>
                  <a:gd name="connsiteX8" fmla="*/ 0 w 2424487"/>
                  <a:gd name="connsiteY8" fmla="*/ 94844 h 56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487" h="569055">
                    <a:moveTo>
                      <a:pt x="0" y="94844"/>
                    </a:moveTo>
                    <a:cubicBezTo>
                      <a:pt x="0" y="42463"/>
                      <a:pt x="42463" y="0"/>
                      <a:pt x="94844" y="0"/>
                    </a:cubicBezTo>
                    <a:lnTo>
                      <a:pt x="2329643" y="0"/>
                    </a:lnTo>
                    <a:cubicBezTo>
                      <a:pt x="2382024" y="0"/>
                      <a:pt x="2424487" y="42463"/>
                      <a:pt x="2424487" y="94844"/>
                    </a:cubicBezTo>
                    <a:lnTo>
                      <a:pt x="2424487" y="474211"/>
                    </a:lnTo>
                    <a:cubicBezTo>
                      <a:pt x="2424487" y="526592"/>
                      <a:pt x="2382024" y="569055"/>
                      <a:pt x="2329643" y="569055"/>
                    </a:cubicBezTo>
                    <a:lnTo>
                      <a:pt x="94844" y="569055"/>
                    </a:lnTo>
                    <a:cubicBezTo>
                      <a:pt x="42463" y="569055"/>
                      <a:pt x="0" y="526592"/>
                      <a:pt x="0" y="474211"/>
                    </a:cubicBezTo>
                    <a:lnTo>
                      <a:pt x="0" y="9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359" tIns="96359" rIns="96359" bIns="96359" numCol="1" spcCol="1270" anchor="ctr" anchorCtr="0">
                <a:noAutofit/>
              </a:bodyPr>
              <a:lstStyle/>
              <a:p>
                <a:pPr lvl="0" algn="ctr" defTabSz="800100">
                  <a:lnSpc>
                    <a:spcPct val="90000"/>
                  </a:lnSpc>
                  <a:spcBef>
                    <a:spcPct val="0"/>
                  </a:spcBef>
                  <a:spcAft>
                    <a:spcPct val="35000"/>
                  </a:spcAft>
                </a:pPr>
                <a:r>
                  <a:rPr lang="pt-PT" sz="1800" kern="1200" dirty="0" err="1" smtClean="0"/>
                  <a:t>Limited</a:t>
                </a:r>
                <a:r>
                  <a:rPr lang="pt-PT" sz="1800" kern="1200" dirty="0" smtClean="0"/>
                  <a:t> </a:t>
                </a:r>
                <a:r>
                  <a:rPr lang="pt-PT" sz="1800" kern="1200" dirty="0" err="1" smtClean="0"/>
                  <a:t>Learning</a:t>
                </a:r>
                <a:endParaRPr lang="pt-PT" sz="1800" kern="1200" dirty="0" smtClean="0"/>
              </a:p>
              <a:p>
                <a:pPr lvl="0" algn="ctr" defTabSz="800100">
                  <a:lnSpc>
                    <a:spcPct val="90000"/>
                  </a:lnSpc>
                  <a:spcBef>
                    <a:spcPct val="0"/>
                  </a:spcBef>
                  <a:spcAft>
                    <a:spcPct val="35000"/>
                  </a:spcAft>
                </a:pPr>
                <a:r>
                  <a:rPr lang="pt-PT" sz="1800" kern="1200" dirty="0" err="1" smtClean="0"/>
                  <a:t>Opportunities</a:t>
                </a:r>
                <a:r>
                  <a:rPr lang="pt-PT" sz="1800" kern="1200" dirty="0" smtClean="0"/>
                  <a:t> </a:t>
                </a:r>
                <a:endParaRPr lang="pt-PT" sz="1800" kern="1200" dirty="0"/>
              </a:p>
            </p:txBody>
          </p:sp>
          <p:sp>
            <p:nvSpPr>
              <p:cNvPr id="18" name="Freeform 17"/>
              <p:cNvSpPr/>
              <p:nvPr/>
            </p:nvSpPr>
            <p:spPr>
              <a:xfrm>
                <a:off x="5732147" y="3560596"/>
                <a:ext cx="2424487" cy="569055"/>
              </a:xfrm>
              <a:custGeom>
                <a:avLst/>
                <a:gdLst>
                  <a:gd name="connsiteX0" fmla="*/ 0 w 2424487"/>
                  <a:gd name="connsiteY0" fmla="*/ 94844 h 569055"/>
                  <a:gd name="connsiteX1" fmla="*/ 94844 w 2424487"/>
                  <a:gd name="connsiteY1" fmla="*/ 0 h 569055"/>
                  <a:gd name="connsiteX2" fmla="*/ 2329643 w 2424487"/>
                  <a:gd name="connsiteY2" fmla="*/ 0 h 569055"/>
                  <a:gd name="connsiteX3" fmla="*/ 2424487 w 2424487"/>
                  <a:gd name="connsiteY3" fmla="*/ 94844 h 569055"/>
                  <a:gd name="connsiteX4" fmla="*/ 2424487 w 2424487"/>
                  <a:gd name="connsiteY4" fmla="*/ 474211 h 569055"/>
                  <a:gd name="connsiteX5" fmla="*/ 2329643 w 2424487"/>
                  <a:gd name="connsiteY5" fmla="*/ 569055 h 569055"/>
                  <a:gd name="connsiteX6" fmla="*/ 94844 w 2424487"/>
                  <a:gd name="connsiteY6" fmla="*/ 569055 h 569055"/>
                  <a:gd name="connsiteX7" fmla="*/ 0 w 2424487"/>
                  <a:gd name="connsiteY7" fmla="*/ 474211 h 569055"/>
                  <a:gd name="connsiteX8" fmla="*/ 0 w 2424487"/>
                  <a:gd name="connsiteY8" fmla="*/ 94844 h 56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487" h="569055">
                    <a:moveTo>
                      <a:pt x="0" y="94844"/>
                    </a:moveTo>
                    <a:cubicBezTo>
                      <a:pt x="0" y="42463"/>
                      <a:pt x="42463" y="0"/>
                      <a:pt x="94844" y="0"/>
                    </a:cubicBezTo>
                    <a:lnTo>
                      <a:pt x="2329643" y="0"/>
                    </a:lnTo>
                    <a:cubicBezTo>
                      <a:pt x="2382024" y="0"/>
                      <a:pt x="2424487" y="42463"/>
                      <a:pt x="2424487" y="94844"/>
                    </a:cubicBezTo>
                    <a:lnTo>
                      <a:pt x="2424487" y="474211"/>
                    </a:lnTo>
                    <a:cubicBezTo>
                      <a:pt x="2424487" y="526592"/>
                      <a:pt x="2382024" y="569055"/>
                      <a:pt x="2329643" y="569055"/>
                    </a:cubicBezTo>
                    <a:lnTo>
                      <a:pt x="94844" y="569055"/>
                    </a:lnTo>
                    <a:cubicBezTo>
                      <a:pt x="42463" y="569055"/>
                      <a:pt x="0" y="526592"/>
                      <a:pt x="0" y="474211"/>
                    </a:cubicBezTo>
                    <a:lnTo>
                      <a:pt x="0" y="9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359" tIns="96359" rIns="96359" bIns="96359" numCol="1" spcCol="1270" anchor="ctr" anchorCtr="0">
                <a:noAutofit/>
              </a:bodyPr>
              <a:lstStyle/>
              <a:p>
                <a:pPr lvl="0" algn="ctr" defTabSz="800100">
                  <a:lnSpc>
                    <a:spcPct val="90000"/>
                  </a:lnSpc>
                  <a:spcBef>
                    <a:spcPct val="0"/>
                  </a:spcBef>
                  <a:spcAft>
                    <a:spcPct val="35000"/>
                  </a:spcAft>
                </a:pPr>
                <a:r>
                  <a:rPr lang="pt-PT" sz="1800" kern="1200" dirty="0" err="1" smtClean="0"/>
                  <a:t>Discrimination</a:t>
                </a:r>
                <a:endParaRPr lang="pt-PT" sz="1800" kern="1200" dirty="0"/>
              </a:p>
            </p:txBody>
          </p:sp>
          <p:sp>
            <p:nvSpPr>
              <p:cNvPr id="19" name="Freeform 18"/>
              <p:cNvSpPr/>
              <p:nvPr/>
            </p:nvSpPr>
            <p:spPr>
              <a:xfrm>
                <a:off x="5732154" y="2884746"/>
                <a:ext cx="2424487" cy="569055"/>
              </a:xfrm>
              <a:custGeom>
                <a:avLst/>
                <a:gdLst>
                  <a:gd name="connsiteX0" fmla="*/ 0 w 2424487"/>
                  <a:gd name="connsiteY0" fmla="*/ 94844 h 569055"/>
                  <a:gd name="connsiteX1" fmla="*/ 94844 w 2424487"/>
                  <a:gd name="connsiteY1" fmla="*/ 0 h 569055"/>
                  <a:gd name="connsiteX2" fmla="*/ 2329643 w 2424487"/>
                  <a:gd name="connsiteY2" fmla="*/ 0 h 569055"/>
                  <a:gd name="connsiteX3" fmla="*/ 2424487 w 2424487"/>
                  <a:gd name="connsiteY3" fmla="*/ 94844 h 569055"/>
                  <a:gd name="connsiteX4" fmla="*/ 2424487 w 2424487"/>
                  <a:gd name="connsiteY4" fmla="*/ 474211 h 569055"/>
                  <a:gd name="connsiteX5" fmla="*/ 2329643 w 2424487"/>
                  <a:gd name="connsiteY5" fmla="*/ 569055 h 569055"/>
                  <a:gd name="connsiteX6" fmla="*/ 94844 w 2424487"/>
                  <a:gd name="connsiteY6" fmla="*/ 569055 h 569055"/>
                  <a:gd name="connsiteX7" fmla="*/ 0 w 2424487"/>
                  <a:gd name="connsiteY7" fmla="*/ 474211 h 569055"/>
                  <a:gd name="connsiteX8" fmla="*/ 0 w 2424487"/>
                  <a:gd name="connsiteY8" fmla="*/ 94844 h 56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487" h="569055">
                    <a:moveTo>
                      <a:pt x="0" y="94844"/>
                    </a:moveTo>
                    <a:cubicBezTo>
                      <a:pt x="0" y="42463"/>
                      <a:pt x="42463" y="0"/>
                      <a:pt x="94844" y="0"/>
                    </a:cubicBezTo>
                    <a:lnTo>
                      <a:pt x="2329643" y="0"/>
                    </a:lnTo>
                    <a:cubicBezTo>
                      <a:pt x="2382024" y="0"/>
                      <a:pt x="2424487" y="42463"/>
                      <a:pt x="2424487" y="94844"/>
                    </a:cubicBezTo>
                    <a:lnTo>
                      <a:pt x="2424487" y="474211"/>
                    </a:lnTo>
                    <a:cubicBezTo>
                      <a:pt x="2424487" y="526592"/>
                      <a:pt x="2382024" y="569055"/>
                      <a:pt x="2329643" y="569055"/>
                    </a:cubicBezTo>
                    <a:lnTo>
                      <a:pt x="94844" y="569055"/>
                    </a:lnTo>
                    <a:cubicBezTo>
                      <a:pt x="42463" y="569055"/>
                      <a:pt x="0" y="526592"/>
                      <a:pt x="0" y="474211"/>
                    </a:cubicBezTo>
                    <a:lnTo>
                      <a:pt x="0" y="9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359" tIns="96359" rIns="96359" bIns="96359" numCol="1" spcCol="1270" anchor="ctr" anchorCtr="0">
                <a:noAutofit/>
              </a:bodyPr>
              <a:lstStyle/>
              <a:p>
                <a:pPr lvl="0" algn="ctr" defTabSz="800100">
                  <a:lnSpc>
                    <a:spcPct val="90000"/>
                  </a:lnSpc>
                  <a:spcBef>
                    <a:spcPct val="0"/>
                  </a:spcBef>
                  <a:spcAft>
                    <a:spcPct val="35000"/>
                  </a:spcAft>
                </a:pPr>
                <a:r>
                  <a:rPr lang="pt-PT" sz="1800" kern="1200" dirty="0" err="1" smtClean="0"/>
                  <a:t>Weaker</a:t>
                </a:r>
                <a:r>
                  <a:rPr lang="pt-PT" sz="1800" kern="1200" dirty="0" smtClean="0"/>
                  <a:t> </a:t>
                </a:r>
                <a:r>
                  <a:rPr lang="pt-PT" sz="1800" kern="1200" dirty="0" err="1" smtClean="0"/>
                  <a:t>Family</a:t>
                </a:r>
                <a:r>
                  <a:rPr lang="pt-PT" sz="1800" kern="1200" dirty="0" smtClean="0"/>
                  <a:t> </a:t>
                </a:r>
                <a:r>
                  <a:rPr lang="pt-PT" sz="1800" kern="1200" dirty="0" err="1" smtClean="0"/>
                  <a:t>Suuport</a:t>
                </a:r>
                <a:endParaRPr lang="pt-PT" sz="1800" kern="1200" dirty="0"/>
              </a:p>
            </p:txBody>
          </p:sp>
          <p:sp>
            <p:nvSpPr>
              <p:cNvPr id="20" name="Freeform 19"/>
              <p:cNvSpPr/>
              <p:nvPr/>
            </p:nvSpPr>
            <p:spPr>
              <a:xfrm>
                <a:off x="3670891" y="4251749"/>
                <a:ext cx="1767754" cy="614978"/>
              </a:xfrm>
              <a:custGeom>
                <a:avLst/>
                <a:gdLst>
                  <a:gd name="connsiteX0" fmla="*/ 0 w 1767754"/>
                  <a:gd name="connsiteY0" fmla="*/ 102498 h 614978"/>
                  <a:gd name="connsiteX1" fmla="*/ 102498 w 1767754"/>
                  <a:gd name="connsiteY1" fmla="*/ 0 h 614978"/>
                  <a:gd name="connsiteX2" fmla="*/ 1665256 w 1767754"/>
                  <a:gd name="connsiteY2" fmla="*/ 0 h 614978"/>
                  <a:gd name="connsiteX3" fmla="*/ 1767754 w 1767754"/>
                  <a:gd name="connsiteY3" fmla="*/ 102498 h 614978"/>
                  <a:gd name="connsiteX4" fmla="*/ 1767754 w 1767754"/>
                  <a:gd name="connsiteY4" fmla="*/ 512480 h 614978"/>
                  <a:gd name="connsiteX5" fmla="*/ 1665256 w 1767754"/>
                  <a:gd name="connsiteY5" fmla="*/ 614978 h 614978"/>
                  <a:gd name="connsiteX6" fmla="*/ 102498 w 1767754"/>
                  <a:gd name="connsiteY6" fmla="*/ 614978 h 614978"/>
                  <a:gd name="connsiteX7" fmla="*/ 0 w 1767754"/>
                  <a:gd name="connsiteY7" fmla="*/ 512480 h 614978"/>
                  <a:gd name="connsiteX8" fmla="*/ 0 w 1767754"/>
                  <a:gd name="connsiteY8" fmla="*/ 102498 h 61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754" h="614978">
                    <a:moveTo>
                      <a:pt x="0" y="102498"/>
                    </a:moveTo>
                    <a:cubicBezTo>
                      <a:pt x="0" y="45890"/>
                      <a:pt x="45890" y="0"/>
                      <a:pt x="102498" y="0"/>
                    </a:cubicBezTo>
                    <a:lnTo>
                      <a:pt x="1665256" y="0"/>
                    </a:lnTo>
                    <a:cubicBezTo>
                      <a:pt x="1721864" y="0"/>
                      <a:pt x="1767754" y="45890"/>
                      <a:pt x="1767754" y="102498"/>
                    </a:cubicBezTo>
                    <a:lnTo>
                      <a:pt x="1767754" y="512480"/>
                    </a:lnTo>
                    <a:cubicBezTo>
                      <a:pt x="1767754" y="569088"/>
                      <a:pt x="1721864" y="614978"/>
                      <a:pt x="1665256" y="614978"/>
                    </a:cubicBezTo>
                    <a:lnTo>
                      <a:pt x="102498" y="614978"/>
                    </a:lnTo>
                    <a:cubicBezTo>
                      <a:pt x="45890" y="614978"/>
                      <a:pt x="0" y="569088"/>
                      <a:pt x="0" y="512480"/>
                    </a:cubicBezTo>
                    <a:lnTo>
                      <a:pt x="0" y="1024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601" tIns="98601" rIns="98601" bIns="98601" numCol="1" spcCol="1270" anchor="ctr" anchorCtr="0">
                <a:noAutofit/>
              </a:bodyPr>
              <a:lstStyle/>
              <a:p>
                <a:pPr lvl="0" algn="ctr" defTabSz="800100">
                  <a:lnSpc>
                    <a:spcPct val="90000"/>
                  </a:lnSpc>
                  <a:spcBef>
                    <a:spcPct val="0"/>
                  </a:spcBef>
                  <a:spcAft>
                    <a:spcPct val="35000"/>
                  </a:spcAft>
                </a:pPr>
                <a:r>
                  <a:rPr lang="pt-PT" sz="1800" kern="1200" dirty="0" err="1" smtClean="0"/>
                  <a:t>Lack</a:t>
                </a:r>
                <a:endParaRPr lang="pt-PT" sz="1800" kern="1200" dirty="0"/>
              </a:p>
            </p:txBody>
          </p:sp>
        </p:grpSp>
        <p:sp>
          <p:nvSpPr>
            <p:cNvPr id="21" name="Isosceles Triangle 20"/>
            <p:cNvSpPr/>
            <p:nvPr/>
          </p:nvSpPr>
          <p:spPr>
            <a:xfrm>
              <a:off x="10654587" y="4478629"/>
              <a:ext cx="575619" cy="575619"/>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93884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AED7901-A4AB-4908-8446-043EE3BC6160}"/>
                                            </p:graphicEl>
                                          </p:spTgt>
                                        </p:tgtEl>
                                        <p:attrNameLst>
                                          <p:attrName>style.visibility</p:attrName>
                                        </p:attrNameLst>
                                      </p:cBhvr>
                                      <p:to>
                                        <p:strVal val="visible"/>
                                      </p:to>
                                    </p:set>
                                    <p:animEffect transition="in" filter="fade">
                                      <p:cBhvr>
                                        <p:cTn id="7" dur="1000"/>
                                        <p:tgtEl>
                                          <p:spTgt spid="5">
                                            <p:graphicEl>
                                              <a:dgm id="{AAED7901-A4AB-4908-8446-043EE3BC6160}"/>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29919B1E-9198-49B3-AAF2-40B647FE16A3}"/>
                                            </p:graphicEl>
                                          </p:spTgt>
                                        </p:tgtEl>
                                        <p:attrNameLst>
                                          <p:attrName>style.visibility</p:attrName>
                                        </p:attrNameLst>
                                      </p:cBhvr>
                                      <p:to>
                                        <p:strVal val="visible"/>
                                      </p:to>
                                    </p:set>
                                    <p:animEffect transition="in" filter="fade">
                                      <p:cBhvr>
                                        <p:cTn id="11" dur="1000"/>
                                        <p:tgtEl>
                                          <p:spTgt spid="5">
                                            <p:graphicEl>
                                              <a:dgm id="{29919B1E-9198-49B3-AAF2-40B647FE16A3}"/>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7606C04F-7175-4E12-8391-8CCF455EC9AD}"/>
                                            </p:graphicEl>
                                          </p:spTgt>
                                        </p:tgtEl>
                                        <p:attrNameLst>
                                          <p:attrName>style.visibility</p:attrName>
                                        </p:attrNameLst>
                                      </p:cBhvr>
                                      <p:to>
                                        <p:strVal val="visible"/>
                                      </p:to>
                                    </p:set>
                                    <p:animEffect transition="in" filter="fade">
                                      <p:cBhvr>
                                        <p:cTn id="15" dur="1000"/>
                                        <p:tgtEl>
                                          <p:spTgt spid="5">
                                            <p:graphicEl>
                                              <a:dgm id="{7606C04F-7175-4E12-8391-8CCF455EC9AD}"/>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0C5CA6DF-1BA4-468A-B666-E04ACCF14EFA}"/>
                                            </p:graphicEl>
                                          </p:spTgt>
                                        </p:tgtEl>
                                        <p:attrNameLst>
                                          <p:attrName>style.visibility</p:attrName>
                                        </p:attrNameLst>
                                      </p:cBhvr>
                                      <p:to>
                                        <p:strVal val="visible"/>
                                      </p:to>
                                    </p:set>
                                    <p:animEffect transition="in" filter="fade">
                                      <p:cBhvr>
                                        <p:cTn id="19" dur="1000"/>
                                        <p:tgtEl>
                                          <p:spTgt spid="5">
                                            <p:graphicEl>
                                              <a:dgm id="{0C5CA6DF-1BA4-468A-B666-E04ACCF14EFA}"/>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61C42CAE-1085-4E89-A8A0-E25F7E45A334}"/>
                                            </p:graphicEl>
                                          </p:spTgt>
                                        </p:tgtEl>
                                        <p:attrNameLst>
                                          <p:attrName>style.visibility</p:attrName>
                                        </p:attrNameLst>
                                      </p:cBhvr>
                                      <p:to>
                                        <p:strVal val="visible"/>
                                      </p:to>
                                    </p:set>
                                    <p:animEffect transition="in" filter="fade">
                                      <p:cBhvr>
                                        <p:cTn id="23" dur="1000"/>
                                        <p:tgtEl>
                                          <p:spTgt spid="5">
                                            <p:graphicEl>
                                              <a:dgm id="{61C42CAE-1085-4E89-A8A0-E25F7E45A334}"/>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4E53F44B-70C9-41E8-925A-7E80C22B11EC}"/>
                                            </p:graphicEl>
                                          </p:spTgt>
                                        </p:tgtEl>
                                        <p:attrNameLst>
                                          <p:attrName>style.visibility</p:attrName>
                                        </p:attrNameLst>
                                      </p:cBhvr>
                                      <p:to>
                                        <p:strVal val="visible"/>
                                      </p:to>
                                    </p:set>
                                    <p:animEffect transition="in" filter="fade">
                                      <p:cBhvr>
                                        <p:cTn id="27" dur="1000"/>
                                        <p:tgtEl>
                                          <p:spTgt spid="5">
                                            <p:graphicEl>
                                              <a:dgm id="{4E53F44B-70C9-41E8-925A-7E80C22B11EC}"/>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4B779D58-E6B4-46E4-A44C-3E82E3EA932E}"/>
                                            </p:graphicEl>
                                          </p:spTgt>
                                        </p:tgtEl>
                                        <p:attrNameLst>
                                          <p:attrName>style.visibility</p:attrName>
                                        </p:attrNameLst>
                                      </p:cBhvr>
                                      <p:to>
                                        <p:strVal val="visible"/>
                                      </p:to>
                                    </p:set>
                                    <p:animEffect transition="in" filter="fade">
                                      <p:cBhvr>
                                        <p:cTn id="31" dur="1000"/>
                                        <p:tgtEl>
                                          <p:spTgt spid="5">
                                            <p:graphicEl>
                                              <a:dgm id="{4B779D58-E6B4-46E4-A44C-3E82E3EA932E}"/>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8F9F62AE-318B-4BFA-B7B5-0AB94C755D73}"/>
                                            </p:graphicEl>
                                          </p:spTgt>
                                        </p:tgtEl>
                                        <p:attrNameLst>
                                          <p:attrName>style.visibility</p:attrName>
                                        </p:attrNameLst>
                                      </p:cBhvr>
                                      <p:to>
                                        <p:strVal val="visible"/>
                                      </p:to>
                                    </p:set>
                                    <p:animEffect transition="in" filter="fade">
                                      <p:cBhvr>
                                        <p:cTn id="35" dur="1000"/>
                                        <p:tgtEl>
                                          <p:spTgt spid="5">
                                            <p:graphicEl>
                                              <a:dgm id="{8F9F62AE-318B-4BFA-B7B5-0AB94C755D7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2000"/>
                                        <p:tgtEl>
                                          <p:spTgt spid="22"/>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917947" y="0"/>
          <a:ext cx="10174953" cy="57530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84424" y="6165304"/>
            <a:ext cx="5208477" cy="430887"/>
          </a:xfrm>
          <a:prstGeom prst="rect">
            <a:avLst/>
          </a:prstGeom>
          <a:noFill/>
        </p:spPr>
        <p:txBody>
          <a:bodyPr wrap="none" rtlCol="0">
            <a:spAutoFit/>
          </a:bodyPr>
          <a:lstStyle/>
          <a:p>
            <a:r>
              <a:rPr lang="pt-PT" sz="1100" dirty="0" smtClean="0"/>
              <a:t>EC(2012). </a:t>
            </a:r>
            <a:r>
              <a:rPr lang="pt-PT" sz="1100" dirty="0" err="1" smtClean="0"/>
              <a:t>Discrimination</a:t>
            </a:r>
            <a:r>
              <a:rPr lang="pt-PT" sz="1100" dirty="0" smtClean="0"/>
              <a:t> in EU in 2012. </a:t>
            </a:r>
            <a:r>
              <a:rPr lang="pt-PT" sz="1100" dirty="0" err="1" smtClean="0"/>
              <a:t>Special</a:t>
            </a:r>
            <a:r>
              <a:rPr lang="pt-PT" sz="1100" dirty="0" smtClean="0"/>
              <a:t> </a:t>
            </a:r>
            <a:r>
              <a:rPr lang="pt-PT" sz="1100" dirty="0" err="1" smtClean="0"/>
              <a:t>Eurobarometer</a:t>
            </a:r>
            <a:r>
              <a:rPr lang="pt-PT" sz="1100" dirty="0" smtClean="0"/>
              <a:t> 393.</a:t>
            </a:r>
          </a:p>
          <a:p>
            <a:r>
              <a:rPr lang="pt-PT" sz="1100" dirty="0" smtClean="0"/>
              <a:t> </a:t>
            </a:r>
            <a:r>
              <a:rPr lang="pt-PT" sz="1100" dirty="0"/>
              <a:t>In http://ec.europa.eu/public_opinion/archives/eb_special_399_380_en.htm#393 </a:t>
            </a:r>
          </a:p>
        </p:txBody>
      </p:sp>
      <p:sp>
        <p:nvSpPr>
          <p:cNvPr id="2" name="Rectangle 1"/>
          <p:cNvSpPr/>
          <p:nvPr/>
        </p:nvSpPr>
        <p:spPr>
          <a:xfrm>
            <a:off x="2494012" y="4437112"/>
            <a:ext cx="9217024" cy="108012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1515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8882" y="152400"/>
            <a:ext cx="10348137" cy="1295400"/>
          </a:xfrm>
        </p:spPr>
        <p:txBody>
          <a:bodyPr/>
          <a:lstStyle/>
          <a:p>
            <a:r>
              <a:rPr lang="en-GB" b="1" dirty="0"/>
              <a:t>Optional Resilience Curriculum: Main Areas</a:t>
            </a:r>
            <a:endParaRPr lang="pt-PT" dirty="0"/>
          </a:p>
        </p:txBody>
      </p:sp>
      <p:sp>
        <p:nvSpPr>
          <p:cNvPr id="6" name="Freeform 9"/>
          <p:cNvSpPr/>
          <p:nvPr/>
        </p:nvSpPr>
        <p:spPr>
          <a:xfrm rot="5400013">
            <a:off x="1071603" y="1788243"/>
            <a:ext cx="1868951" cy="3539925"/>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vert270"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pt-PT" sz="3600" b="1" i="0" u="none" strike="noStrike" kern="1200" cap="none" spc="0" baseline="0" dirty="0" err="1">
                <a:solidFill>
                  <a:srgbClr val="FFFFFF"/>
                </a:solidFill>
                <a:uFillTx/>
                <a:latin typeface="Tahoma" panose="020B0604030504040204" pitchFamily="34" charset="0"/>
                <a:ea typeface="Tahoma" panose="020B0604030504040204" pitchFamily="34" charset="0"/>
                <a:cs typeface="Tahoma" panose="020B0604030504040204" pitchFamily="34" charset="0"/>
              </a:rPr>
              <a:t>Risk</a:t>
            </a:r>
            <a:endParaRPr lang="pt-PT" sz="3600" b="1" i="0" u="none" strike="noStrike" kern="1200" cap="none" spc="0" baseline="0" dirty="0">
              <a:solidFill>
                <a:srgbClr val="FFFFFF"/>
              </a:solidFill>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889247"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pt-PT" sz="2800" b="1" i="0" u="none" strike="noStrike" kern="1200" cap="none" spc="0" baseline="0" dirty="0">
                <a:solidFill>
                  <a:srgbClr val="FFFFFF"/>
                </a:solidFill>
                <a:uFillTx/>
                <a:latin typeface="Tahoma" panose="020B0604030504040204" pitchFamily="34" charset="0"/>
                <a:ea typeface="Tahoma" panose="020B0604030504040204" pitchFamily="34" charset="0"/>
                <a:cs typeface="Tahoma" panose="020B0604030504040204" pitchFamily="34" charset="0"/>
              </a:rPr>
              <a:t>Social </a:t>
            </a:r>
            <a:r>
              <a:rPr lang="pt-PT" sz="2800" b="1" i="0" u="none" strike="noStrike" kern="1200" cap="none" spc="0" baseline="0" dirty="0" err="1">
                <a:solidFill>
                  <a:srgbClr val="FFFFFF"/>
                </a:solidFill>
                <a:uFillTx/>
                <a:latin typeface="Tahoma" panose="020B0604030504040204" pitchFamily="34" charset="0"/>
                <a:ea typeface="Tahoma" panose="020B0604030504040204" pitchFamily="34" charset="0"/>
                <a:cs typeface="Tahoma" panose="020B0604030504040204" pitchFamily="34" charset="0"/>
              </a:rPr>
              <a:t>Disadvantage</a:t>
            </a:r>
            <a:r>
              <a:rPr lang="pt-PT" sz="2800" b="1" i="0" u="none" strike="noStrike" kern="1200" cap="none" spc="0" baseline="0" dirty="0">
                <a:solidFill>
                  <a:srgbClr val="FFFFFF"/>
                </a:solidFill>
                <a:uFillTx/>
                <a:latin typeface="Tahoma" panose="020B0604030504040204" pitchFamily="34" charset="0"/>
                <a:ea typeface="Tahoma" panose="020B0604030504040204" pitchFamily="34" charset="0"/>
                <a:cs typeface="Tahoma" panose="020B0604030504040204" pitchFamily="34" charset="0"/>
              </a:rPr>
              <a:t> &amp; </a:t>
            </a:r>
            <a:r>
              <a:rPr lang="pt-PT" sz="2800" b="1" i="0" u="none" strike="noStrike" kern="1200" cap="none" spc="0" baseline="0" dirty="0" err="1">
                <a:solidFill>
                  <a:srgbClr val="FFFFFF"/>
                </a:solidFill>
                <a:uFillTx/>
                <a:latin typeface="Tahoma" panose="020B0604030504040204" pitchFamily="34" charset="0"/>
                <a:ea typeface="Tahoma" panose="020B0604030504040204" pitchFamily="34" charset="0"/>
                <a:cs typeface="Tahoma" panose="020B0604030504040204" pitchFamily="34" charset="0"/>
              </a:rPr>
              <a:t>Diversity</a:t>
            </a:r>
            <a:endParaRPr lang="pt-PT" sz="2800" b="1" i="0" u="none" strike="noStrike" kern="1200" cap="none" spc="0" baseline="0" dirty="0">
              <a:solidFill>
                <a:srgbClr val="FFFFFF"/>
              </a:solidFill>
              <a:uFillTx/>
              <a:latin typeface="Tahoma" panose="020B0604030504040204" pitchFamily="34" charset="0"/>
              <a:ea typeface="Tahoma" panose="020B0604030504040204" pitchFamily="34" charset="0"/>
              <a:cs typeface="Tahoma" panose="020B0604030504040204" pitchFamily="34" charset="0"/>
            </a:endParaRPr>
          </a:p>
        </p:txBody>
      </p:sp>
      <p:grpSp>
        <p:nvGrpSpPr>
          <p:cNvPr id="7" name="Group 22"/>
          <p:cNvGrpSpPr/>
          <p:nvPr/>
        </p:nvGrpSpPr>
        <p:grpSpPr>
          <a:xfrm>
            <a:off x="4078188" y="1595806"/>
            <a:ext cx="3343925" cy="1868951"/>
            <a:chOff x="4424042" y="2252157"/>
            <a:chExt cx="3343925" cy="1868951"/>
          </a:xfrm>
        </p:grpSpPr>
        <p:sp>
          <p:nvSpPr>
            <p:cNvPr id="8" name="Freeform 7"/>
            <p:cNvSpPr/>
            <p:nvPr/>
          </p:nvSpPr>
          <p:spPr>
            <a:xfrm rot="5400013">
              <a:off x="5161528" y="1514671"/>
              <a:ext cx="186895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1" i="0" u="none" strike="noStrike" kern="1200" baseline="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10"/>
            <p:cNvSpPr/>
            <p:nvPr/>
          </p:nvSpPr>
          <p:spPr>
            <a:xfrm>
              <a:off x="4545610" y="3001966"/>
              <a:ext cx="3222357" cy="3693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baseline="0" dirty="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rPr>
                <a:t>Special Educational Needs</a:t>
              </a:r>
              <a:endParaRPr lang="pt-PT" sz="1800" b="1" i="0" u="none" strike="noStrike" kern="1200" baseline="0" dirty="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0" name="Group 23"/>
          <p:cNvGrpSpPr/>
          <p:nvPr/>
        </p:nvGrpSpPr>
        <p:grpSpPr>
          <a:xfrm>
            <a:off x="4078188" y="3651651"/>
            <a:ext cx="3343924" cy="1868951"/>
            <a:chOff x="4424042" y="4308002"/>
            <a:chExt cx="3343924" cy="1868951"/>
          </a:xfrm>
        </p:grpSpPr>
        <p:sp>
          <p:nvSpPr>
            <p:cNvPr id="11" name="Freeform 8"/>
            <p:cNvSpPr/>
            <p:nvPr/>
          </p:nvSpPr>
          <p:spPr>
            <a:xfrm rot="5400013">
              <a:off x="5161528" y="3570516"/>
              <a:ext cx="186895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i="0" u="none" strike="noStrike" kern="1200" baseline="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80255" y="4964369"/>
              <a:ext cx="2677336" cy="3693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baseline="0" dirty="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rPr>
                <a:t>Minorities &amp; Migrants</a:t>
              </a:r>
              <a:endParaRPr lang="pt-PT" sz="1800" b="1" i="0" u="none" strike="noStrike" kern="1200" baseline="0" dirty="0">
                <a:ln w="0"/>
                <a:solidFill>
                  <a:schemeClr val="tx1"/>
                </a:solidFill>
                <a:effectLst>
                  <a:outerShdw blurRad="38100" dist="19050" dir="2700000" algn="tl" rotWithShape="0">
                    <a:schemeClr val="dk1">
                      <a:alpha val="40000"/>
                    </a:schemeClr>
                  </a:outerShdw>
                </a:effectLst>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3" name="Group 24"/>
          <p:cNvGrpSpPr/>
          <p:nvPr/>
        </p:nvGrpSpPr>
        <p:grpSpPr>
          <a:xfrm>
            <a:off x="7979429" y="1619964"/>
            <a:ext cx="3343924" cy="884581"/>
            <a:chOff x="8325283" y="2276315"/>
            <a:chExt cx="3343924" cy="884581"/>
          </a:xfrm>
        </p:grpSpPr>
        <p:sp>
          <p:nvSpPr>
            <p:cNvPr id="14" name="Freeform 5"/>
            <p:cNvSpPr/>
            <p:nvPr/>
          </p:nvSpPr>
          <p:spPr>
            <a:xfrm rot="5400013">
              <a:off x="9554954" y="1046644"/>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5" name="Rectangle 17"/>
            <p:cNvSpPr/>
            <p:nvPr/>
          </p:nvSpPr>
          <p:spPr>
            <a:xfrm>
              <a:off x="9450625" y="2509781"/>
              <a:ext cx="1266690"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Disability</a:t>
              </a:r>
              <a:endParaRPr lang="pt-PT" sz="1800" b="1" i="0" u="none" strike="noStrike" kern="1200" cap="none" spc="0" baseline="0" dirty="0">
                <a:solidFill>
                  <a:srgbClr val="000000"/>
                </a:solidFill>
                <a:uFillTx/>
                <a:latin typeface="Calibri"/>
                <a:ea typeface=""/>
                <a:cs typeface=""/>
              </a:endParaRPr>
            </a:p>
          </p:txBody>
        </p:sp>
      </p:grpSp>
      <p:grpSp>
        <p:nvGrpSpPr>
          <p:cNvPr id="16" name="Group 25"/>
          <p:cNvGrpSpPr/>
          <p:nvPr/>
        </p:nvGrpSpPr>
        <p:grpSpPr>
          <a:xfrm>
            <a:off x="7979429" y="2580176"/>
            <a:ext cx="3343924" cy="884581"/>
            <a:chOff x="8325283" y="3236527"/>
            <a:chExt cx="3343924" cy="884581"/>
          </a:xfrm>
        </p:grpSpPr>
        <p:sp>
          <p:nvSpPr>
            <p:cNvPr id="17" name="Freeform 12"/>
            <p:cNvSpPr/>
            <p:nvPr/>
          </p:nvSpPr>
          <p:spPr>
            <a:xfrm rot="5400013">
              <a:off x="9554954" y="2006856"/>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18" name="Rectangle 18"/>
            <p:cNvSpPr/>
            <p:nvPr/>
          </p:nvSpPr>
          <p:spPr>
            <a:xfrm>
              <a:off x="9118808" y="3494150"/>
              <a:ext cx="1930334"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Gifted Children</a:t>
              </a:r>
              <a:endParaRPr lang="pt-PT" sz="1800" b="1" i="0" u="none" strike="noStrike" kern="1200" cap="none" spc="0" baseline="0" dirty="0">
                <a:solidFill>
                  <a:srgbClr val="000000"/>
                </a:solidFill>
                <a:uFillTx/>
                <a:latin typeface="Calibri"/>
                <a:ea typeface=""/>
                <a:cs typeface=""/>
              </a:endParaRPr>
            </a:p>
          </p:txBody>
        </p:sp>
      </p:grpSp>
      <p:grpSp>
        <p:nvGrpSpPr>
          <p:cNvPr id="19" name="Group 26"/>
          <p:cNvGrpSpPr/>
          <p:nvPr/>
        </p:nvGrpSpPr>
        <p:grpSpPr>
          <a:xfrm>
            <a:off x="8001366" y="3690559"/>
            <a:ext cx="3343924" cy="884581"/>
            <a:chOff x="8325293" y="4346910"/>
            <a:chExt cx="3343924" cy="884581"/>
          </a:xfrm>
        </p:grpSpPr>
        <p:sp>
          <p:nvSpPr>
            <p:cNvPr id="20" name="Freeform 13"/>
            <p:cNvSpPr/>
            <p:nvPr/>
          </p:nvSpPr>
          <p:spPr>
            <a:xfrm rot="5400013">
              <a:off x="9554964" y="3117239"/>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21" name="Rectangle 19"/>
            <p:cNvSpPr/>
            <p:nvPr/>
          </p:nvSpPr>
          <p:spPr>
            <a:xfrm>
              <a:off x="9657417" y="4604534"/>
              <a:ext cx="853116"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Roma</a:t>
              </a:r>
              <a:endParaRPr lang="pt-PT" sz="1800" b="1" i="0" u="none" strike="noStrike" kern="1200" cap="none" spc="0" baseline="0" dirty="0">
                <a:solidFill>
                  <a:srgbClr val="000000"/>
                </a:solidFill>
                <a:uFillTx/>
                <a:latin typeface="Calibri"/>
                <a:ea typeface=""/>
                <a:cs typeface=""/>
              </a:endParaRPr>
            </a:p>
          </p:txBody>
        </p:sp>
      </p:grpSp>
      <p:grpSp>
        <p:nvGrpSpPr>
          <p:cNvPr id="22" name="Group 27"/>
          <p:cNvGrpSpPr/>
          <p:nvPr/>
        </p:nvGrpSpPr>
        <p:grpSpPr>
          <a:xfrm>
            <a:off x="8001366" y="4702196"/>
            <a:ext cx="3343924" cy="884581"/>
            <a:chOff x="8325293" y="5358547"/>
            <a:chExt cx="3343924" cy="884581"/>
          </a:xfrm>
        </p:grpSpPr>
        <p:sp>
          <p:nvSpPr>
            <p:cNvPr id="23" name="Freeform 14"/>
            <p:cNvSpPr/>
            <p:nvPr/>
          </p:nvSpPr>
          <p:spPr>
            <a:xfrm rot="5400013">
              <a:off x="9554964" y="4128876"/>
              <a:ext cx="884581" cy="3343924"/>
            </a:xfrm>
            <a:custGeom>
              <a:avLst/>
              <a:gdLst>
                <a:gd name="f0" fmla="val 10800000"/>
                <a:gd name="f1" fmla="val 5400000"/>
                <a:gd name="f2" fmla="val 180"/>
                <a:gd name="f3" fmla="val w"/>
                <a:gd name="f4" fmla="val h"/>
                <a:gd name="f5" fmla="val 0"/>
                <a:gd name="f6" fmla="val 2706687"/>
                <a:gd name="f7" fmla="val 1624012"/>
                <a:gd name="f8" fmla="+- 0 0 -90"/>
                <a:gd name="f9" fmla="*/ f3 1 2706687"/>
                <a:gd name="f10" fmla="*/ f4 1 1624012"/>
                <a:gd name="f11" fmla="val f5"/>
                <a:gd name="f12" fmla="val f6"/>
                <a:gd name="f13" fmla="val f7"/>
                <a:gd name="f14" fmla="*/ f8 f0 1"/>
                <a:gd name="f15" fmla="+- f13 0 f11"/>
                <a:gd name="f16" fmla="+- f12 0 f11"/>
                <a:gd name="f17" fmla="*/ f14 1 f2"/>
                <a:gd name="f18" fmla="*/ f16 1 2706687"/>
                <a:gd name="f19" fmla="*/ f15 1 1624012"/>
                <a:gd name="f20" fmla="*/ 0 f16 1"/>
                <a:gd name="f21" fmla="*/ 0 f15 1"/>
                <a:gd name="f22" fmla="*/ 2706687 f16 1"/>
                <a:gd name="f23" fmla="*/ 1624012 f15 1"/>
                <a:gd name="f24" fmla="+- f17 0 f1"/>
                <a:gd name="f25" fmla="*/ f20 1 2706687"/>
                <a:gd name="f26" fmla="*/ f21 1 1624012"/>
                <a:gd name="f27" fmla="*/ f22 1 2706687"/>
                <a:gd name="f28" fmla="*/ f23 1 16240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706687" h="1624012">
                  <a:moveTo>
                    <a:pt x="f5" y="f5"/>
                  </a:moveTo>
                  <a:lnTo>
                    <a:pt x="f6" y="f5"/>
                  </a:lnTo>
                  <a:lnTo>
                    <a:pt x="f6" y="f7"/>
                  </a:lnTo>
                  <a:lnTo>
                    <a:pt x="f5" y="f7"/>
                  </a:lnTo>
                  <a:lnTo>
                    <a:pt x="f5" y="f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247646" tIns="247646" rIns="247646" bIns="24764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pt-PT" sz="6500" b="0" i="0" u="none" strike="noStrike" kern="1200" cap="none" spc="0" baseline="0">
                <a:solidFill>
                  <a:srgbClr val="FFFFFF"/>
                </a:solidFill>
                <a:uFillTx/>
                <a:latin typeface="Calibri"/>
                <a:ea typeface=""/>
                <a:cs typeface=""/>
              </a:endParaRPr>
            </a:p>
          </p:txBody>
        </p:sp>
        <p:sp>
          <p:nvSpPr>
            <p:cNvPr id="24" name="Rectangle 23"/>
            <p:cNvSpPr/>
            <p:nvPr/>
          </p:nvSpPr>
          <p:spPr>
            <a:xfrm>
              <a:off x="9450625" y="5616180"/>
              <a:ext cx="1266690" cy="369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ahoma" pitchFamily="34"/>
                  <a:ea typeface="Times New Roman" pitchFamily="18"/>
                  <a:cs typeface=""/>
                </a:rPr>
                <a:t>Refugees</a:t>
              </a:r>
              <a:endParaRPr lang="pt-PT" sz="1800" b="1" i="0" u="none" strike="noStrike" kern="1200" cap="none" spc="0" baseline="0" dirty="0">
                <a:solidFill>
                  <a:srgbClr val="000000"/>
                </a:solidFill>
                <a:uFillTx/>
                <a:latin typeface="Calibri"/>
                <a:ea typeface=""/>
                <a:cs typeface=""/>
              </a:endParaRPr>
            </a:p>
          </p:txBody>
        </p:sp>
      </p:grpSp>
    </p:spTree>
    <p:extLst>
      <p:ext uri="{BB962C8B-B14F-4D97-AF65-F5344CB8AC3E}">
        <p14:creationId xmlns:p14="http://schemas.microsoft.com/office/powerpoint/2010/main" val="53521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 presetClass="entr" presetSubtype="0" fill="hold"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764704"/>
            <a:ext cx="7107777" cy="68309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pt-PT" b="1" dirty="0" smtClean="0"/>
              <a:t>ROMA</a:t>
            </a:r>
            <a:r>
              <a:rPr lang="en-GB" b="1" dirty="0"/>
              <a:t>: Why a Resilience Program?</a:t>
            </a:r>
            <a:endParaRPr lang="pt-PT" b="1" dirty="0"/>
          </a:p>
        </p:txBody>
      </p:sp>
      <p:sp>
        <p:nvSpPr>
          <p:cNvPr id="3" name="Content Placeholder 2"/>
          <p:cNvSpPr>
            <a:spLocks noGrp="1"/>
          </p:cNvSpPr>
          <p:nvPr>
            <p:ph idx="1"/>
          </p:nvPr>
        </p:nvSpPr>
        <p:spPr>
          <a:xfrm>
            <a:off x="405780" y="1600200"/>
            <a:ext cx="11521279" cy="4572000"/>
          </a:xfrm>
        </p:spPr>
        <p:txBody>
          <a:bodyPr/>
          <a:lstStyle/>
          <a:p>
            <a:r>
              <a:rPr lang="en-GB" dirty="0" smtClean="0"/>
              <a:t>Largest, most impoverished, most vulnerable minority in C&amp;E Europe</a:t>
            </a:r>
          </a:p>
          <a:p>
            <a:r>
              <a:rPr lang="en-GB" dirty="0" smtClean="0"/>
              <a:t>Stereotypes (e.g. Inferior and Dangerous)</a:t>
            </a:r>
          </a:p>
          <a:p>
            <a:r>
              <a:rPr lang="en-GB" dirty="0" smtClean="0"/>
              <a:t>Discrimination/Exclusion (Social, Political, Economic, Geographic)</a:t>
            </a:r>
          </a:p>
          <a:p>
            <a:r>
              <a:rPr lang="en-GB" dirty="0" smtClean="0"/>
              <a:t>Limited access to health care services</a:t>
            </a:r>
          </a:p>
          <a:p>
            <a:r>
              <a:rPr lang="en-GB" dirty="0" smtClean="0"/>
              <a:t>Heavily dependent on state welfare</a:t>
            </a:r>
          </a:p>
          <a:p>
            <a:r>
              <a:rPr lang="en-GB" dirty="0" smtClean="0"/>
              <a:t>Limited education </a:t>
            </a:r>
          </a:p>
          <a:p>
            <a:r>
              <a:rPr lang="en-GB" dirty="0" smtClean="0"/>
              <a:t>Low levels of skills for labour market</a:t>
            </a:r>
          </a:p>
          <a:p>
            <a:endParaRPr lang="pt-PT" dirty="0"/>
          </a:p>
        </p:txBody>
      </p:sp>
      <p:sp>
        <p:nvSpPr>
          <p:cNvPr id="4" name="TextBox 3"/>
          <p:cNvSpPr txBox="1"/>
          <p:nvPr/>
        </p:nvSpPr>
        <p:spPr>
          <a:xfrm>
            <a:off x="7078772" y="6162640"/>
            <a:ext cx="5110053" cy="461665"/>
          </a:xfrm>
          <a:prstGeom prst="rect">
            <a:avLst/>
          </a:prstGeom>
          <a:noFill/>
        </p:spPr>
        <p:txBody>
          <a:bodyPr wrap="none" rtlCol="0">
            <a:spAutoFit/>
          </a:bodyPr>
          <a:lstStyle/>
          <a:p>
            <a:r>
              <a:rPr lang="en-GB" sz="1200" dirty="0" smtClean="0"/>
              <a:t>UNICEF (2005). Excluded and invisible: The state of world’s children 2006.</a:t>
            </a:r>
          </a:p>
          <a:p>
            <a:r>
              <a:rPr lang="en-GB" sz="1200" dirty="0" smtClean="0"/>
              <a:t>In </a:t>
            </a:r>
            <a:r>
              <a:rPr lang="pt-PT" sz="1200" dirty="0" smtClean="0"/>
              <a:t>www.unicef.org/sowc06/pdfs/sowc06_fullreport.pdf</a:t>
            </a:r>
            <a:endParaRPr lang="en-GB" sz="1200" dirty="0"/>
          </a:p>
        </p:txBody>
      </p:sp>
    </p:spTree>
    <p:extLst>
      <p:ext uri="{BB962C8B-B14F-4D97-AF65-F5344CB8AC3E}">
        <p14:creationId xmlns:p14="http://schemas.microsoft.com/office/powerpoint/2010/main" val="13910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75510"/>
            <a:ext cx="5950396" cy="1815882"/>
          </a:xfrm>
          <a:prstGeom prst="rect">
            <a:avLst/>
          </a:prstGeom>
          <a:solidFill>
            <a:schemeClr val="bg1"/>
          </a:solidFill>
        </p:spPr>
        <p:txBody>
          <a:bodyPr wrap="square" rtlCol="0">
            <a:spAutoFit/>
          </a:bodyPr>
          <a:lstStyle/>
          <a:p>
            <a:pPr algn="ctr"/>
            <a:r>
              <a:rPr lang="pt-PT" sz="2800" b="1" dirty="0" err="1" smtClean="0"/>
              <a:t>The</a:t>
            </a:r>
            <a:r>
              <a:rPr lang="pt-PT" sz="2800" b="1" dirty="0" smtClean="0"/>
              <a:t> Roma are a </a:t>
            </a:r>
            <a:r>
              <a:rPr lang="pt-PT" sz="2800" b="1" dirty="0" err="1" smtClean="0"/>
              <a:t>group</a:t>
            </a:r>
            <a:r>
              <a:rPr lang="pt-PT" sz="2800" b="1" dirty="0" smtClean="0"/>
              <a:t> </a:t>
            </a:r>
            <a:r>
              <a:rPr lang="pt-PT" sz="2800" b="1" dirty="0" err="1" smtClean="0"/>
              <a:t>of</a:t>
            </a:r>
            <a:r>
              <a:rPr lang="pt-PT" sz="2800" b="1" dirty="0" smtClean="0"/>
              <a:t> </a:t>
            </a:r>
            <a:r>
              <a:rPr lang="pt-PT" sz="2800" b="1" dirty="0" err="1" smtClean="0"/>
              <a:t>people</a:t>
            </a:r>
            <a:r>
              <a:rPr lang="pt-PT" sz="2800" b="1" dirty="0" smtClean="0"/>
              <a:t> </a:t>
            </a:r>
            <a:r>
              <a:rPr lang="pt-PT" sz="2800" b="1" dirty="0" err="1" smtClean="0"/>
              <a:t>at</a:t>
            </a:r>
            <a:r>
              <a:rPr lang="pt-PT" sz="2800" b="1" dirty="0" smtClean="0"/>
              <a:t> </a:t>
            </a:r>
            <a:r>
              <a:rPr lang="pt-PT" sz="2800" b="1" dirty="0" err="1" smtClean="0"/>
              <a:t>risk</a:t>
            </a:r>
            <a:r>
              <a:rPr lang="pt-PT" sz="2800" b="1" dirty="0" smtClean="0"/>
              <a:t> </a:t>
            </a:r>
            <a:r>
              <a:rPr lang="pt-PT" sz="2800" b="1" dirty="0" err="1" smtClean="0"/>
              <a:t>of</a:t>
            </a:r>
            <a:r>
              <a:rPr lang="pt-PT" sz="2800" b="1" dirty="0" smtClean="0"/>
              <a:t> </a:t>
            </a:r>
            <a:r>
              <a:rPr lang="pt-PT" sz="2800" b="1" dirty="0" err="1" smtClean="0"/>
              <a:t>discrimination</a:t>
            </a:r>
            <a:endParaRPr lang="pt-PT" sz="2800" b="1" dirty="0" smtClean="0"/>
          </a:p>
          <a:p>
            <a:pPr algn="ctr"/>
            <a:endParaRPr lang="pt-PT" sz="2800" b="1" dirty="0"/>
          </a:p>
          <a:p>
            <a:pPr algn="ctr"/>
            <a:endParaRPr lang="pt-PT" sz="2800" b="1" dirty="0"/>
          </a:p>
        </p:txBody>
      </p:sp>
      <p:pic>
        <p:nvPicPr>
          <p:cNvPr id="5" name="Picture 4"/>
          <p:cNvPicPr>
            <a:picLocks noChangeAspect="1"/>
          </p:cNvPicPr>
          <p:nvPr/>
        </p:nvPicPr>
        <p:blipFill>
          <a:blip r:embed="rId2"/>
          <a:stretch>
            <a:fillRect/>
          </a:stretch>
        </p:blipFill>
        <p:spPr>
          <a:xfrm>
            <a:off x="685827" y="1457359"/>
            <a:ext cx="4572000" cy="3429000"/>
          </a:xfrm>
          <a:prstGeom prst="rect">
            <a:avLst/>
          </a:prstGeom>
        </p:spPr>
      </p:pic>
      <p:pic>
        <p:nvPicPr>
          <p:cNvPr id="9" name="Picture 8"/>
          <p:cNvPicPr>
            <a:picLocks noChangeAspect="1"/>
          </p:cNvPicPr>
          <p:nvPr/>
        </p:nvPicPr>
        <p:blipFill>
          <a:blip r:embed="rId3"/>
          <a:stretch>
            <a:fillRect/>
          </a:stretch>
        </p:blipFill>
        <p:spPr>
          <a:xfrm>
            <a:off x="2258966" y="4898579"/>
            <a:ext cx="7372350" cy="923925"/>
          </a:xfrm>
          <a:prstGeom prst="rect">
            <a:avLst/>
          </a:prstGeom>
        </p:spPr>
      </p:pic>
      <p:sp>
        <p:nvSpPr>
          <p:cNvPr id="11" name="TextBox 10"/>
          <p:cNvSpPr txBox="1"/>
          <p:nvPr/>
        </p:nvSpPr>
        <p:spPr>
          <a:xfrm>
            <a:off x="6130674" y="275510"/>
            <a:ext cx="5584687" cy="954107"/>
          </a:xfrm>
          <a:prstGeom prst="rect">
            <a:avLst/>
          </a:prstGeom>
          <a:solidFill>
            <a:schemeClr val="bg1"/>
          </a:solidFill>
        </p:spPr>
        <p:txBody>
          <a:bodyPr wrap="square" rtlCol="0">
            <a:spAutoFit/>
          </a:bodyPr>
          <a:lstStyle/>
          <a:p>
            <a:pPr algn="ctr"/>
            <a:r>
              <a:rPr lang="pt-PT" sz="2800" b="1" dirty="0" err="1" smtClean="0"/>
              <a:t>Society</a:t>
            </a:r>
            <a:r>
              <a:rPr lang="pt-PT" sz="2800" b="1" dirty="0" smtClean="0"/>
              <a:t> </a:t>
            </a:r>
            <a:r>
              <a:rPr lang="pt-PT" sz="2800" b="1" dirty="0" err="1" smtClean="0"/>
              <a:t>could</a:t>
            </a:r>
            <a:r>
              <a:rPr lang="pt-PT" sz="2800" b="1" dirty="0" smtClean="0"/>
              <a:t> </a:t>
            </a:r>
            <a:r>
              <a:rPr lang="pt-PT" sz="2800" b="1" dirty="0" err="1" smtClean="0"/>
              <a:t>benefit</a:t>
            </a:r>
            <a:r>
              <a:rPr lang="pt-PT" sz="2800" b="1" dirty="0" smtClean="0"/>
              <a:t> </a:t>
            </a:r>
            <a:r>
              <a:rPr lang="pt-PT" sz="2800" b="1" dirty="0" err="1" smtClean="0"/>
              <a:t>from</a:t>
            </a:r>
            <a:r>
              <a:rPr lang="pt-PT" sz="2800" b="1" dirty="0" smtClean="0"/>
              <a:t> a </a:t>
            </a:r>
            <a:r>
              <a:rPr lang="pt-PT" sz="2800" b="1" dirty="0" err="1" smtClean="0"/>
              <a:t>better</a:t>
            </a:r>
            <a:r>
              <a:rPr lang="pt-PT" sz="2800" b="1" dirty="0" smtClean="0"/>
              <a:t> </a:t>
            </a:r>
            <a:r>
              <a:rPr lang="pt-PT" sz="2800" b="1" dirty="0" err="1" smtClean="0"/>
              <a:t>integration</a:t>
            </a:r>
            <a:r>
              <a:rPr lang="pt-PT" sz="2800" b="1" dirty="0" smtClean="0"/>
              <a:t> </a:t>
            </a:r>
            <a:r>
              <a:rPr lang="pt-PT" sz="2800" b="1" dirty="0" err="1" smtClean="0"/>
              <a:t>of</a:t>
            </a:r>
            <a:r>
              <a:rPr lang="pt-PT" sz="2800" b="1" dirty="0" smtClean="0"/>
              <a:t> </a:t>
            </a:r>
            <a:r>
              <a:rPr lang="pt-PT" sz="2800" b="1" dirty="0" err="1" smtClean="0"/>
              <a:t>the</a:t>
            </a:r>
            <a:r>
              <a:rPr lang="pt-PT" sz="2800" b="1" dirty="0" smtClean="0"/>
              <a:t> Roma </a:t>
            </a:r>
            <a:endParaRPr lang="pt-PT" sz="2800" b="1" dirty="0"/>
          </a:p>
        </p:txBody>
      </p:sp>
      <p:pic>
        <p:nvPicPr>
          <p:cNvPr id="10" name="Picture 9"/>
          <p:cNvPicPr>
            <a:picLocks noChangeAspect="1"/>
          </p:cNvPicPr>
          <p:nvPr/>
        </p:nvPicPr>
        <p:blipFill>
          <a:blip r:embed="rId4"/>
          <a:stretch>
            <a:fillRect/>
          </a:stretch>
        </p:blipFill>
        <p:spPr>
          <a:xfrm>
            <a:off x="6814492" y="1457359"/>
            <a:ext cx="4057063" cy="3405158"/>
          </a:xfrm>
          <a:prstGeom prst="rect">
            <a:avLst/>
          </a:prstGeom>
        </p:spPr>
      </p:pic>
      <p:sp>
        <p:nvSpPr>
          <p:cNvPr id="7" name="TextBox 6"/>
          <p:cNvSpPr txBox="1"/>
          <p:nvPr/>
        </p:nvSpPr>
        <p:spPr>
          <a:xfrm>
            <a:off x="6884424" y="6165304"/>
            <a:ext cx="5208477" cy="430887"/>
          </a:xfrm>
          <a:prstGeom prst="rect">
            <a:avLst/>
          </a:prstGeom>
          <a:noFill/>
        </p:spPr>
        <p:txBody>
          <a:bodyPr wrap="none" rtlCol="0">
            <a:spAutoFit/>
          </a:bodyPr>
          <a:lstStyle/>
          <a:p>
            <a:r>
              <a:rPr lang="pt-PT" sz="1100" dirty="0" smtClean="0"/>
              <a:t>EC(2012). </a:t>
            </a:r>
            <a:r>
              <a:rPr lang="pt-PT" sz="1100" dirty="0" err="1" smtClean="0"/>
              <a:t>Discrimination</a:t>
            </a:r>
            <a:r>
              <a:rPr lang="pt-PT" sz="1100" dirty="0" smtClean="0"/>
              <a:t> in EU in 2012. </a:t>
            </a:r>
            <a:r>
              <a:rPr lang="pt-PT" sz="1100" dirty="0" err="1" smtClean="0"/>
              <a:t>Special</a:t>
            </a:r>
            <a:r>
              <a:rPr lang="pt-PT" sz="1100" dirty="0" smtClean="0"/>
              <a:t> </a:t>
            </a:r>
            <a:r>
              <a:rPr lang="pt-PT" sz="1100" dirty="0" err="1" smtClean="0"/>
              <a:t>Eurobarometer</a:t>
            </a:r>
            <a:r>
              <a:rPr lang="pt-PT" sz="1100" dirty="0" smtClean="0"/>
              <a:t> 393.</a:t>
            </a:r>
          </a:p>
          <a:p>
            <a:r>
              <a:rPr lang="pt-PT" sz="1100" dirty="0" smtClean="0"/>
              <a:t> </a:t>
            </a:r>
            <a:r>
              <a:rPr lang="pt-PT" sz="1100" dirty="0"/>
              <a:t>In http://ec.europa.eu/public_opinion/archives/eb_special_399_380_en.htm#393 </a:t>
            </a:r>
          </a:p>
        </p:txBody>
      </p:sp>
    </p:spTree>
    <p:extLst>
      <p:ext uri="{BB962C8B-B14F-4D97-AF65-F5344CB8AC3E}">
        <p14:creationId xmlns:p14="http://schemas.microsoft.com/office/powerpoint/2010/main" val="24128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18148" y="0"/>
            <a:ext cx="7478343" cy="5445224"/>
          </a:xfrm>
          <a:prstGeom prst="rect">
            <a:avLst/>
          </a:prstGeom>
        </p:spPr>
      </p:pic>
      <p:sp>
        <p:nvSpPr>
          <p:cNvPr id="6" name="TextBox 5"/>
          <p:cNvSpPr txBox="1"/>
          <p:nvPr/>
        </p:nvSpPr>
        <p:spPr>
          <a:xfrm>
            <a:off x="1125860" y="692696"/>
            <a:ext cx="3096344" cy="3257174"/>
          </a:xfrm>
          <a:prstGeom prst="rect">
            <a:avLst/>
          </a:prstGeom>
          <a:noFill/>
        </p:spPr>
        <p:txBody>
          <a:bodyPr wrap="square" rtlCol="0">
            <a:spAutoFit/>
          </a:bodyPr>
          <a:lstStyle/>
          <a:p>
            <a:pPr>
              <a:lnSpc>
                <a:spcPct val="150000"/>
              </a:lnSpc>
            </a:pPr>
            <a:r>
              <a:rPr lang="pt-PT" sz="2800" b="1" dirty="0" err="1" smtClean="0"/>
              <a:t>How</a:t>
            </a:r>
            <a:r>
              <a:rPr lang="pt-PT" sz="2800" b="1" dirty="0" smtClean="0"/>
              <a:t> </a:t>
            </a:r>
            <a:r>
              <a:rPr lang="pt-PT" sz="2800" b="1" dirty="0" err="1" smtClean="0"/>
              <a:t>citizens</a:t>
            </a:r>
            <a:r>
              <a:rPr lang="pt-PT" sz="2800" b="1" dirty="0" smtClean="0"/>
              <a:t> </a:t>
            </a:r>
            <a:r>
              <a:rPr lang="pt-PT" sz="2800" b="1" dirty="0" err="1" smtClean="0"/>
              <a:t>would</a:t>
            </a:r>
            <a:r>
              <a:rPr lang="pt-PT" sz="2800" b="1" dirty="0" smtClean="0"/>
              <a:t> </a:t>
            </a:r>
            <a:r>
              <a:rPr lang="pt-PT" sz="2800" b="1" dirty="0" err="1" smtClean="0"/>
              <a:t>feel</a:t>
            </a:r>
            <a:r>
              <a:rPr lang="pt-PT" sz="2800" b="1" dirty="0" smtClean="0"/>
              <a:t> </a:t>
            </a:r>
            <a:r>
              <a:rPr lang="pt-PT" sz="2800" b="1" dirty="0" err="1" smtClean="0"/>
              <a:t>about</a:t>
            </a:r>
            <a:r>
              <a:rPr lang="pt-PT" sz="2800" b="1" dirty="0" smtClean="0"/>
              <a:t> </a:t>
            </a:r>
            <a:r>
              <a:rPr lang="pt-PT" sz="2800" b="1" dirty="0" err="1" smtClean="0"/>
              <a:t>their</a:t>
            </a:r>
            <a:r>
              <a:rPr lang="pt-PT" sz="2800" b="1" dirty="0" smtClean="0"/>
              <a:t> </a:t>
            </a:r>
            <a:r>
              <a:rPr lang="pt-PT" sz="2800" b="1" dirty="0" err="1" smtClean="0"/>
              <a:t>children</a:t>
            </a:r>
            <a:r>
              <a:rPr lang="pt-PT" sz="2800" b="1" dirty="0" smtClean="0"/>
              <a:t> </a:t>
            </a:r>
            <a:r>
              <a:rPr lang="pt-PT" sz="2800" b="1" dirty="0" err="1" smtClean="0"/>
              <a:t>having</a:t>
            </a:r>
            <a:r>
              <a:rPr lang="pt-PT" sz="2800" b="1" dirty="0" smtClean="0"/>
              <a:t> Roma </a:t>
            </a:r>
            <a:r>
              <a:rPr lang="pt-PT" sz="2800" b="1" dirty="0" err="1" smtClean="0"/>
              <a:t>schoolmates</a:t>
            </a:r>
            <a:r>
              <a:rPr lang="pt-PT" sz="2800" b="1" dirty="0" smtClean="0"/>
              <a:t>?</a:t>
            </a:r>
            <a:endParaRPr lang="pt-PT" sz="2800" b="1" dirty="0"/>
          </a:p>
        </p:txBody>
      </p:sp>
      <p:sp>
        <p:nvSpPr>
          <p:cNvPr id="4" name="TextBox 3"/>
          <p:cNvSpPr txBox="1"/>
          <p:nvPr/>
        </p:nvSpPr>
        <p:spPr>
          <a:xfrm>
            <a:off x="6884424" y="6165304"/>
            <a:ext cx="5208477" cy="430887"/>
          </a:xfrm>
          <a:prstGeom prst="rect">
            <a:avLst/>
          </a:prstGeom>
          <a:noFill/>
        </p:spPr>
        <p:txBody>
          <a:bodyPr wrap="none" rtlCol="0">
            <a:spAutoFit/>
          </a:bodyPr>
          <a:lstStyle/>
          <a:p>
            <a:r>
              <a:rPr lang="pt-PT" sz="1100" dirty="0" smtClean="0"/>
              <a:t>EC(2012). </a:t>
            </a:r>
            <a:r>
              <a:rPr lang="pt-PT" sz="1100" dirty="0" err="1" smtClean="0"/>
              <a:t>Discrimination</a:t>
            </a:r>
            <a:r>
              <a:rPr lang="pt-PT" sz="1100" dirty="0" smtClean="0"/>
              <a:t> in EU in 2012. </a:t>
            </a:r>
            <a:r>
              <a:rPr lang="pt-PT" sz="1100" dirty="0" err="1" smtClean="0"/>
              <a:t>Special</a:t>
            </a:r>
            <a:r>
              <a:rPr lang="pt-PT" sz="1100" dirty="0" smtClean="0"/>
              <a:t> </a:t>
            </a:r>
            <a:r>
              <a:rPr lang="pt-PT" sz="1100" dirty="0" err="1" smtClean="0"/>
              <a:t>Eurobarometer</a:t>
            </a:r>
            <a:r>
              <a:rPr lang="pt-PT" sz="1100" dirty="0" smtClean="0"/>
              <a:t> 393.</a:t>
            </a:r>
          </a:p>
          <a:p>
            <a:r>
              <a:rPr lang="pt-PT" sz="1100" dirty="0" smtClean="0"/>
              <a:t> </a:t>
            </a:r>
            <a:r>
              <a:rPr lang="pt-PT" sz="1100" dirty="0"/>
              <a:t>In http://ec.europa.eu/public_opinion/archives/eb_special_399_380_en.htm#393 </a:t>
            </a:r>
          </a:p>
        </p:txBody>
      </p:sp>
    </p:spTree>
    <p:extLst>
      <p:ext uri="{BB962C8B-B14F-4D97-AF65-F5344CB8AC3E}">
        <p14:creationId xmlns:p14="http://schemas.microsoft.com/office/powerpoint/2010/main" val="196823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Override1.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TS102787942</Template>
  <TotalTime>0</TotalTime>
  <Words>1851</Words>
  <Application>Microsoft Office PowerPoint</Application>
  <PresentationFormat>Anpassad</PresentationFormat>
  <Paragraphs>223</Paragraphs>
  <Slides>23</Slides>
  <Notes>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Calibri Light</vt:lpstr>
      <vt:lpstr>Century Gothic</vt:lpstr>
      <vt:lpstr>Constantia</vt:lpstr>
      <vt:lpstr>Tahoma</vt:lpstr>
      <vt:lpstr>Times New Roman</vt:lpstr>
      <vt:lpstr>TS102787942</vt:lpstr>
      <vt:lpstr>PowerPoint-presentation</vt:lpstr>
      <vt:lpstr>RESCUR: Optional Resilience Curriculum</vt:lpstr>
      <vt:lpstr>Optional Resilience Curriculum</vt:lpstr>
      <vt:lpstr>Optional Resilience Curriculum</vt:lpstr>
      <vt:lpstr>PowerPoint-presentation</vt:lpstr>
      <vt:lpstr>Optional Resilience Curriculum: Main Areas</vt:lpstr>
      <vt:lpstr>ROMA: Why a Resilience Program?</vt:lpstr>
      <vt:lpstr>PowerPoint-presentation</vt:lpstr>
      <vt:lpstr>PowerPoint-presentation</vt:lpstr>
      <vt:lpstr>ROMA: Factors for early school leaving</vt:lpstr>
      <vt:lpstr>ROMA: Focus on…</vt:lpstr>
      <vt:lpstr>REFUGEES: Why a Resilience Program?</vt:lpstr>
      <vt:lpstr>REFUGEES: Barriers to resilience manifestations</vt:lpstr>
      <vt:lpstr>REFUGEES: Focus on…</vt:lpstr>
      <vt:lpstr>Disability: Why a Resilience Program?</vt:lpstr>
      <vt:lpstr>Disability: The autism case</vt:lpstr>
      <vt:lpstr>Disability: Focus on…</vt:lpstr>
      <vt:lpstr>Gifted: Why a Resilience Program?</vt:lpstr>
      <vt:lpstr>Gifted</vt:lpstr>
      <vt:lpstr>Gifted: Focus on…</vt:lpstr>
      <vt:lpstr>Optional Resilience Curriculum: Main Areas</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2013-06-20T08:10:09Z</dcterms:created>
  <dcterms:modified xsi:type="dcterms:W3CDTF">2014-09-21T09:18:11Z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