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950"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Uredite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8428B0BC-0127-4D12-A9D0-B02320B02218}" type="datetimeFigureOut">
              <a:rPr lang="hr-HR" smtClean="0"/>
              <a:t>7.10.2014.</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2200757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8428B0BC-0127-4D12-A9D0-B02320B02218}" type="datetimeFigureOut">
              <a:rPr lang="hr-HR" smtClean="0"/>
              <a:t>7.10.2014.</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253706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8428B0BC-0127-4D12-A9D0-B02320B02218}" type="datetimeFigureOut">
              <a:rPr lang="hr-HR" smtClean="0"/>
              <a:t>7.10.2014.</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300582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8428B0BC-0127-4D12-A9D0-B02320B02218}" type="datetimeFigureOut">
              <a:rPr lang="hr-HR" smtClean="0"/>
              <a:t>7.10.2014.</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1113659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Uredite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8428B0BC-0127-4D12-A9D0-B02320B02218}" type="datetimeFigureOut">
              <a:rPr lang="hr-HR" smtClean="0"/>
              <a:t>7.10.2014.</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276089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8428B0BC-0127-4D12-A9D0-B02320B02218}" type="datetimeFigureOut">
              <a:rPr lang="hr-HR" smtClean="0"/>
              <a:t>7.10.2014.</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800174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Uredite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8428B0BC-0127-4D12-A9D0-B02320B02218}" type="datetimeFigureOut">
              <a:rPr lang="hr-HR" smtClean="0"/>
              <a:t>7.10.2014.</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1720112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8428B0BC-0127-4D12-A9D0-B02320B02218}" type="datetimeFigureOut">
              <a:rPr lang="hr-HR" smtClean="0"/>
              <a:t>7.10.2014.</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377053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8428B0BC-0127-4D12-A9D0-B02320B02218}" type="datetimeFigureOut">
              <a:rPr lang="hr-HR" smtClean="0"/>
              <a:t>7.10.2014.</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162314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Uredite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8428B0BC-0127-4D12-A9D0-B02320B02218}" type="datetimeFigureOut">
              <a:rPr lang="hr-HR" smtClean="0"/>
              <a:t>7.10.2014.</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238594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Uredite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8428B0BC-0127-4D12-A9D0-B02320B02218}" type="datetimeFigureOut">
              <a:rPr lang="hr-HR" smtClean="0"/>
              <a:t>7.10.2014.</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9A8431F6-5EB6-4CBA-B53C-A42F78FBD46F}" type="slidenum">
              <a:rPr lang="hr-HR" smtClean="0"/>
              <a:t>‹#›</a:t>
            </a:fld>
            <a:endParaRPr lang="hr-HR"/>
          </a:p>
        </p:txBody>
      </p:sp>
    </p:spTree>
    <p:extLst>
      <p:ext uri="{BB962C8B-B14F-4D97-AF65-F5344CB8AC3E}">
        <p14:creationId xmlns:p14="http://schemas.microsoft.com/office/powerpoint/2010/main" val="2292660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8B0BC-0127-4D12-A9D0-B02320B02218}" type="datetimeFigureOut">
              <a:rPr lang="hr-HR" smtClean="0"/>
              <a:t>7.10.2014.</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431F6-5EB6-4CBA-B53C-A42F78FBD46F}" type="slidenum">
              <a:rPr lang="hr-HR" smtClean="0"/>
              <a:t>‹#›</a:t>
            </a:fld>
            <a:endParaRPr lang="hr-HR"/>
          </a:p>
        </p:txBody>
      </p:sp>
    </p:spTree>
    <p:extLst>
      <p:ext uri="{BB962C8B-B14F-4D97-AF65-F5344CB8AC3E}">
        <p14:creationId xmlns:p14="http://schemas.microsoft.com/office/powerpoint/2010/main" val="4281082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Croatia – RESCUR partner</a:t>
            </a:r>
            <a:endParaRPr lang="hr-HR" dirty="0"/>
          </a:p>
        </p:txBody>
      </p:sp>
      <p:sp>
        <p:nvSpPr>
          <p:cNvPr id="3" name="Podnaslov 2"/>
          <p:cNvSpPr>
            <a:spLocks noGrp="1"/>
          </p:cNvSpPr>
          <p:nvPr>
            <p:ph type="subTitle" idx="1"/>
          </p:nvPr>
        </p:nvSpPr>
        <p:spPr/>
        <p:txBody>
          <a:bodyPr/>
          <a:lstStyle/>
          <a:p>
            <a:r>
              <a:rPr lang="hr-HR" dirty="0" smtClean="0"/>
              <a:t>University of Zagreb</a:t>
            </a:r>
          </a:p>
          <a:p>
            <a:r>
              <a:rPr lang="hr-HR" dirty="0" smtClean="0"/>
              <a:t>Faculty of Teacher Education</a:t>
            </a:r>
            <a:endParaRPr lang="hr-HR" dirty="0"/>
          </a:p>
        </p:txBody>
      </p:sp>
      <p:pic>
        <p:nvPicPr>
          <p:cNvPr id="4" name="Immagine 6"/>
          <p:cNvPicPr/>
          <p:nvPr/>
        </p:nvPicPr>
        <p:blipFill rotWithShape="1">
          <a:blip r:embed="rId2">
            <a:extLst>
              <a:ext uri="{28A0092B-C50C-407E-A947-70E740481C1C}">
                <a14:useLocalDpi xmlns:a14="http://schemas.microsoft.com/office/drawing/2010/main" val="0"/>
              </a:ext>
            </a:extLst>
          </a:blip>
          <a:srcRect b="3256"/>
          <a:stretch/>
        </p:blipFill>
        <p:spPr bwMode="auto">
          <a:xfrm>
            <a:off x="467544" y="980728"/>
            <a:ext cx="1882140" cy="784860"/>
          </a:xfrm>
          <a:prstGeom prst="rect">
            <a:avLst/>
          </a:prstGeom>
          <a:ln>
            <a:noFill/>
          </a:ln>
          <a:extLst>
            <a:ext uri="{53640926-AAD7-44D8-BBD7-CCE9431645EC}">
              <a14:shadowObscured xmlns:a14="http://schemas.microsoft.com/office/drawing/2010/main"/>
            </a:ext>
          </a:extLst>
        </p:spPr>
      </p:pic>
      <p:pic>
        <p:nvPicPr>
          <p:cNvPr id="5" name="Immagine 1"/>
          <p:cNvPicPr/>
          <p:nvPr/>
        </p:nvPicPr>
        <p:blipFill>
          <a:blip r:embed="rId3">
            <a:extLst>
              <a:ext uri="{28A0092B-C50C-407E-A947-70E740481C1C}">
                <a14:useLocalDpi xmlns:a14="http://schemas.microsoft.com/office/drawing/2010/main" val="0"/>
              </a:ext>
            </a:extLst>
          </a:blip>
          <a:stretch>
            <a:fillRect/>
          </a:stretch>
        </p:blipFill>
        <p:spPr>
          <a:xfrm>
            <a:off x="5004048" y="908720"/>
            <a:ext cx="2082800" cy="1189990"/>
          </a:xfrm>
          <a:prstGeom prst="rect">
            <a:avLst/>
          </a:prstGeom>
        </p:spPr>
      </p:pic>
    </p:spTree>
    <p:extLst>
      <p:ext uri="{BB962C8B-B14F-4D97-AF65-F5344CB8AC3E}">
        <p14:creationId xmlns:p14="http://schemas.microsoft.com/office/powerpoint/2010/main" val="415848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Faculty of Teacher Education</a:t>
            </a:r>
            <a:endParaRPr lang="hr-HR" dirty="0"/>
          </a:p>
        </p:txBody>
      </p:sp>
      <p:sp>
        <p:nvSpPr>
          <p:cNvPr id="5" name="Rezervirano mjesto sadržaja 4"/>
          <p:cNvSpPr>
            <a:spLocks noGrp="1"/>
          </p:cNvSpPr>
          <p:nvPr>
            <p:ph idx="1"/>
          </p:nvPr>
        </p:nvSpPr>
        <p:spPr/>
        <p:txBody>
          <a:bodyPr>
            <a:normAutofit fontScale="92500" lnSpcReduction="10000"/>
          </a:bodyPr>
          <a:lstStyle/>
          <a:p>
            <a:r>
              <a:rPr lang="en-US" b="1" dirty="0"/>
              <a:t>Faculty of Teacher Education at the University of Zagreb is the leading institution for educating Primary school and Preschool teachers in the Republic of Croatia. The Faculty operates at three locations, with the main branch in Zagreb and local branches in </a:t>
            </a:r>
            <a:r>
              <a:rPr lang="en-US" b="1" dirty="0" err="1"/>
              <a:t>Petrinja</a:t>
            </a:r>
            <a:r>
              <a:rPr lang="en-US" b="1" dirty="0"/>
              <a:t> and </a:t>
            </a:r>
            <a:r>
              <a:rPr lang="en-US" b="1" dirty="0" err="1"/>
              <a:t>Čakovec</a:t>
            </a:r>
            <a:r>
              <a:rPr lang="en-US" b="1" dirty="0"/>
              <a:t>, with approximately 3,000 students on roll. The Faculty has three departments: Teacher Education Studies, Preschool Education Studies and Educational Studies.</a:t>
            </a:r>
            <a:r>
              <a:rPr lang="en-US" dirty="0"/>
              <a:t> </a:t>
            </a:r>
            <a:endParaRPr lang="hr-HR" dirty="0"/>
          </a:p>
        </p:txBody>
      </p:sp>
    </p:spTree>
    <p:extLst>
      <p:ext uri="{BB962C8B-B14F-4D97-AF65-F5344CB8AC3E}">
        <p14:creationId xmlns:p14="http://schemas.microsoft.com/office/powerpoint/2010/main" val="168016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err="1" smtClean="0"/>
              <a:t>Faculty</a:t>
            </a:r>
            <a:r>
              <a:rPr lang="hr-HR" dirty="0" smtClean="0"/>
              <a:t> of </a:t>
            </a:r>
            <a:r>
              <a:rPr lang="hr-HR" dirty="0" err="1" smtClean="0"/>
              <a:t>Teacher</a:t>
            </a:r>
            <a:r>
              <a:rPr lang="hr-HR" dirty="0" smtClean="0"/>
              <a:t> </a:t>
            </a:r>
            <a:r>
              <a:rPr lang="hr-HR" dirty="0" err="1" smtClean="0"/>
              <a:t>Education</a:t>
            </a:r>
            <a:endParaRPr lang="hr-HR" dirty="0"/>
          </a:p>
        </p:txBody>
      </p:sp>
      <p:sp>
        <p:nvSpPr>
          <p:cNvPr id="3" name="Rezervirano mjesto sadržaja 2"/>
          <p:cNvSpPr>
            <a:spLocks noGrp="1"/>
          </p:cNvSpPr>
          <p:nvPr>
            <p:ph idx="1"/>
          </p:nvPr>
        </p:nvSpPr>
        <p:spPr/>
        <p:txBody>
          <a:bodyPr>
            <a:normAutofit fontScale="92500"/>
          </a:bodyPr>
          <a:lstStyle/>
          <a:p>
            <a:r>
              <a:rPr lang="hr-HR" dirty="0"/>
              <a:t>. The Faculty publishes </a:t>
            </a:r>
            <a:r>
              <a:rPr lang="hr-HR" i="1" dirty="0" smtClean="0"/>
              <a:t>Croatian </a:t>
            </a:r>
            <a:r>
              <a:rPr lang="hr-HR" i="1" dirty="0"/>
              <a:t>Journal of </a:t>
            </a:r>
            <a:r>
              <a:rPr lang="hr-HR" i="1" dirty="0" smtClean="0"/>
              <a:t>Education </a:t>
            </a:r>
            <a:r>
              <a:rPr lang="hr-HR" dirty="0"/>
              <a:t>which </a:t>
            </a:r>
            <a:r>
              <a:rPr lang="hr-HR" dirty="0" err="1"/>
              <a:t>aims</a:t>
            </a:r>
            <a:r>
              <a:rPr lang="hr-HR" dirty="0"/>
              <a:t> to </a:t>
            </a:r>
            <a:r>
              <a:rPr lang="hr-HR" dirty="0" err="1"/>
              <a:t>promote</a:t>
            </a:r>
            <a:r>
              <a:rPr lang="hr-HR" dirty="0"/>
              <a:t> and </a:t>
            </a:r>
            <a:r>
              <a:rPr lang="hr-HR" dirty="0" err="1"/>
              <a:t>improve</a:t>
            </a:r>
            <a:r>
              <a:rPr lang="hr-HR" dirty="0"/>
              <a:t> the </a:t>
            </a:r>
            <a:r>
              <a:rPr lang="hr-HR" dirty="0" err="1"/>
              <a:t>study</a:t>
            </a:r>
            <a:r>
              <a:rPr lang="hr-HR" dirty="0"/>
              <a:t> of </a:t>
            </a:r>
            <a:r>
              <a:rPr lang="hr-HR" dirty="0" err="1"/>
              <a:t>basic</a:t>
            </a:r>
            <a:r>
              <a:rPr lang="hr-HR" dirty="0"/>
              <a:t> </a:t>
            </a:r>
            <a:r>
              <a:rPr lang="hr-HR" dirty="0" err="1"/>
              <a:t>educational</a:t>
            </a:r>
            <a:r>
              <a:rPr lang="hr-HR" dirty="0"/>
              <a:t> </a:t>
            </a:r>
            <a:r>
              <a:rPr lang="hr-HR" dirty="0" err="1"/>
              <a:t>sciences</a:t>
            </a:r>
            <a:r>
              <a:rPr lang="hr-HR" dirty="0"/>
              <a:t>, </a:t>
            </a:r>
            <a:r>
              <a:rPr lang="hr-HR" dirty="0" err="1"/>
              <a:t>teaching</a:t>
            </a:r>
            <a:r>
              <a:rPr lang="hr-HR" dirty="0"/>
              <a:t> </a:t>
            </a:r>
            <a:r>
              <a:rPr lang="hr-HR" dirty="0" err="1"/>
              <a:t>methodologies</a:t>
            </a:r>
            <a:r>
              <a:rPr lang="hr-HR" dirty="0"/>
              <a:t> and </a:t>
            </a:r>
            <a:r>
              <a:rPr lang="hr-HR" dirty="0" err="1"/>
              <a:t>related</a:t>
            </a:r>
            <a:r>
              <a:rPr lang="hr-HR" dirty="0"/>
              <a:t> </a:t>
            </a:r>
            <a:r>
              <a:rPr lang="hr-HR" dirty="0" err="1"/>
              <a:t>fundamental</a:t>
            </a:r>
            <a:r>
              <a:rPr lang="hr-HR" dirty="0"/>
              <a:t> </a:t>
            </a:r>
            <a:r>
              <a:rPr lang="hr-HR" dirty="0" err="1"/>
              <a:t>sciences</a:t>
            </a:r>
            <a:r>
              <a:rPr lang="hr-HR" dirty="0"/>
              <a:t>, and </a:t>
            </a:r>
            <a:r>
              <a:rPr lang="hr-HR" dirty="0" err="1"/>
              <a:t>computer</a:t>
            </a:r>
            <a:r>
              <a:rPr lang="hr-HR" dirty="0"/>
              <a:t> and </a:t>
            </a:r>
            <a:r>
              <a:rPr lang="hr-HR" dirty="0" err="1"/>
              <a:t>communicational</a:t>
            </a:r>
            <a:r>
              <a:rPr lang="hr-HR" dirty="0"/>
              <a:t> </a:t>
            </a:r>
            <a:r>
              <a:rPr lang="hr-HR" dirty="0" err="1"/>
              <a:t>science</a:t>
            </a:r>
            <a:r>
              <a:rPr lang="hr-HR" dirty="0"/>
              <a:t> as </a:t>
            </a:r>
            <a:r>
              <a:rPr lang="hr-HR" dirty="0" err="1"/>
              <a:t>well</a:t>
            </a:r>
            <a:r>
              <a:rPr lang="hr-HR" dirty="0"/>
              <a:t> </a:t>
            </a:r>
            <a:r>
              <a:rPr lang="hr-HR" dirty="0" err="1"/>
              <a:t>as</a:t>
            </a:r>
            <a:r>
              <a:rPr lang="hr-HR" dirty="0"/>
              <a:t> the </a:t>
            </a:r>
            <a:r>
              <a:rPr lang="hr-HR" dirty="0" err="1"/>
              <a:t>other</a:t>
            </a:r>
            <a:r>
              <a:rPr lang="hr-HR" dirty="0"/>
              <a:t> </a:t>
            </a:r>
            <a:r>
              <a:rPr lang="hr-HR" dirty="0" err="1"/>
              <a:t>sciences</a:t>
            </a:r>
            <a:r>
              <a:rPr lang="hr-HR" dirty="0"/>
              <a:t> and </a:t>
            </a:r>
            <a:r>
              <a:rPr lang="hr-HR" dirty="0" err="1"/>
              <a:t>arts</a:t>
            </a:r>
            <a:r>
              <a:rPr lang="hr-HR" dirty="0"/>
              <a:t>, in </a:t>
            </a:r>
            <a:r>
              <a:rPr lang="hr-HR" dirty="0" err="1"/>
              <a:t>English</a:t>
            </a:r>
            <a:r>
              <a:rPr lang="hr-HR" dirty="0" smtClean="0"/>
              <a:t>.</a:t>
            </a:r>
            <a:r>
              <a:rPr lang="en-US" dirty="0"/>
              <a:t> </a:t>
            </a:r>
            <a:endParaRPr lang="hr-HR" dirty="0" smtClean="0"/>
          </a:p>
          <a:p>
            <a:r>
              <a:rPr lang="en-US" dirty="0" smtClean="0"/>
              <a:t>In </a:t>
            </a:r>
            <a:r>
              <a:rPr lang="en-US" dirty="0"/>
              <a:t>July 2013 Faculty hosted 4</a:t>
            </a:r>
            <a:r>
              <a:rPr lang="en-US" baseline="30000" dirty="0"/>
              <a:t>th</a:t>
            </a:r>
            <a:r>
              <a:rPr lang="en-US" dirty="0"/>
              <a:t> ENSEC Conference </a:t>
            </a:r>
            <a:r>
              <a:rPr lang="en-US" i="1" dirty="0"/>
              <a:t>Social and Emotional Competence in a Changing World</a:t>
            </a:r>
            <a:endParaRPr lang="hr-HR" dirty="0"/>
          </a:p>
        </p:txBody>
      </p:sp>
    </p:spTree>
    <p:extLst>
      <p:ext uri="{BB962C8B-B14F-4D97-AF65-F5344CB8AC3E}">
        <p14:creationId xmlns:p14="http://schemas.microsoft.com/office/powerpoint/2010/main" val="1423089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WP1 Management </a:t>
            </a:r>
            <a:endParaRPr lang="hr-HR" dirty="0"/>
          </a:p>
        </p:txBody>
      </p:sp>
      <p:sp>
        <p:nvSpPr>
          <p:cNvPr id="3" name="Rezervirano mjesto sadržaja 2"/>
          <p:cNvSpPr>
            <a:spLocks noGrp="1"/>
          </p:cNvSpPr>
          <p:nvPr>
            <p:ph idx="1"/>
          </p:nvPr>
        </p:nvSpPr>
        <p:spPr/>
        <p:txBody>
          <a:bodyPr/>
          <a:lstStyle/>
          <a:p>
            <a:r>
              <a:rPr lang="en-GB" dirty="0"/>
              <a:t>Organisation of the second consortium meeting in </a:t>
            </a:r>
            <a:r>
              <a:rPr lang="en-GB" dirty="0" smtClean="0"/>
              <a:t>Zagreb</a:t>
            </a:r>
            <a:r>
              <a:rPr lang="hr-HR" dirty="0" smtClean="0"/>
              <a:t> in </a:t>
            </a:r>
            <a:r>
              <a:rPr lang="en-US" dirty="0" smtClean="0"/>
              <a:t>July</a:t>
            </a:r>
            <a:r>
              <a:rPr lang="hr-HR" dirty="0" smtClean="0"/>
              <a:t> 2013.</a:t>
            </a:r>
            <a:r>
              <a:rPr lang="en-GB" dirty="0" smtClean="0"/>
              <a:t>;</a:t>
            </a:r>
            <a:endParaRPr lang="hr-HR" dirty="0" smtClean="0"/>
          </a:p>
          <a:p>
            <a:r>
              <a:rPr lang="hr-HR" dirty="0" smtClean="0"/>
              <a:t>P</a:t>
            </a:r>
            <a:r>
              <a:rPr lang="en-GB" dirty="0" smtClean="0"/>
              <a:t>articipation </a:t>
            </a:r>
            <a:r>
              <a:rPr lang="en-GB" dirty="0"/>
              <a:t>in Skype meetings and consortium meetings </a:t>
            </a:r>
            <a:endParaRPr lang="hr-HR" dirty="0" smtClean="0"/>
          </a:p>
          <a:p>
            <a:r>
              <a:rPr lang="hr-HR" dirty="0" smtClean="0"/>
              <a:t>Regular correspondence with all partners</a:t>
            </a:r>
            <a:endParaRPr lang="hr-HR" dirty="0"/>
          </a:p>
        </p:txBody>
      </p:sp>
    </p:spTree>
    <p:extLst>
      <p:ext uri="{BB962C8B-B14F-4D97-AF65-F5344CB8AC3E}">
        <p14:creationId xmlns:p14="http://schemas.microsoft.com/office/powerpoint/2010/main" val="768979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en-GB" dirty="0"/>
              <a:t>WP 2 and 3 Development of Universal and Optional Curriculum</a:t>
            </a:r>
            <a:endParaRPr lang="hr-HR" dirty="0"/>
          </a:p>
        </p:txBody>
      </p:sp>
      <p:sp>
        <p:nvSpPr>
          <p:cNvPr id="3" name="Rezervirano mjesto sadržaja 2"/>
          <p:cNvSpPr>
            <a:spLocks noGrp="1"/>
          </p:cNvSpPr>
          <p:nvPr>
            <p:ph idx="1"/>
          </p:nvPr>
        </p:nvSpPr>
        <p:spPr/>
        <p:txBody>
          <a:bodyPr>
            <a:normAutofit lnSpcReduction="10000"/>
          </a:bodyPr>
          <a:lstStyle/>
          <a:p>
            <a:r>
              <a:rPr lang="en-GB" dirty="0"/>
              <a:t>Hosting of the second coordination meeting – Development of Universal Curriculum; </a:t>
            </a:r>
            <a:r>
              <a:rPr lang="en-GB" dirty="0" smtClean="0"/>
              <a:t>Disc</a:t>
            </a:r>
            <a:r>
              <a:rPr lang="hr-HR" dirty="0" smtClean="0"/>
              <a:t>ussing on optional curriculum framework</a:t>
            </a:r>
          </a:p>
          <a:p>
            <a:r>
              <a:rPr lang="en-GB" dirty="0" smtClean="0"/>
              <a:t>Writing </a:t>
            </a:r>
            <a:r>
              <a:rPr lang="en-GB" dirty="0"/>
              <a:t>of theme 4 </a:t>
            </a:r>
            <a:r>
              <a:rPr lang="en-GB" i="1" dirty="0"/>
              <a:t>Enhancing Communication Skills</a:t>
            </a:r>
            <a:r>
              <a:rPr lang="en-GB" b="1" i="1" dirty="0"/>
              <a:t> </a:t>
            </a:r>
            <a:endParaRPr lang="hr-HR" i="1" dirty="0"/>
          </a:p>
          <a:p>
            <a:r>
              <a:rPr lang="en-GB" dirty="0"/>
              <a:t>Critical </a:t>
            </a:r>
            <a:r>
              <a:rPr lang="en-GB" dirty="0" smtClean="0"/>
              <a:t>friend</a:t>
            </a:r>
            <a:r>
              <a:rPr lang="hr-HR" dirty="0" smtClean="0"/>
              <a:t>: </a:t>
            </a:r>
            <a:r>
              <a:rPr lang="en-GB" dirty="0" smtClean="0"/>
              <a:t> </a:t>
            </a:r>
            <a:r>
              <a:rPr lang="en-GB" dirty="0"/>
              <a:t>theme </a:t>
            </a:r>
            <a:r>
              <a:rPr lang="en-GB" i="1" dirty="0"/>
              <a:t>Developing Self-determination</a:t>
            </a:r>
            <a:r>
              <a:rPr lang="en-GB" dirty="0"/>
              <a:t> (Portugal) </a:t>
            </a:r>
            <a:endParaRPr lang="hr-HR" dirty="0"/>
          </a:p>
          <a:p>
            <a:r>
              <a:rPr lang="en-GB" dirty="0"/>
              <a:t>Writing a subtheme for theme 6 - </a:t>
            </a:r>
            <a:r>
              <a:rPr lang="fr-FR" i="1" dirty="0"/>
              <a:t>Dealing with bullying behaviours in school</a:t>
            </a:r>
            <a:r>
              <a:rPr lang="en-GB" dirty="0"/>
              <a:t>	</a:t>
            </a:r>
            <a:endParaRPr lang="hr-HR" dirty="0"/>
          </a:p>
        </p:txBody>
      </p:sp>
    </p:spTree>
    <p:extLst>
      <p:ext uri="{BB962C8B-B14F-4D97-AF65-F5344CB8AC3E}">
        <p14:creationId xmlns:p14="http://schemas.microsoft.com/office/powerpoint/2010/main" val="553340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Focus groups on resilience </a:t>
            </a:r>
            <a:endParaRPr lang="hr-HR" dirty="0"/>
          </a:p>
        </p:txBody>
      </p:sp>
      <p:sp>
        <p:nvSpPr>
          <p:cNvPr id="3" name="Rezervirano mjesto sadržaja 2"/>
          <p:cNvSpPr>
            <a:spLocks noGrp="1"/>
          </p:cNvSpPr>
          <p:nvPr>
            <p:ph idx="1"/>
          </p:nvPr>
        </p:nvSpPr>
        <p:spPr/>
        <p:txBody>
          <a:bodyPr/>
          <a:lstStyle/>
          <a:p>
            <a:r>
              <a:rPr lang="hr-HR" dirty="0">
                <a:solidFill>
                  <a:schemeClr val="accent1">
                    <a:lumMod val="75000"/>
                  </a:schemeClr>
                </a:solidFill>
              </a:rPr>
              <a:t>The purpose</a:t>
            </a:r>
            <a:r>
              <a:rPr lang="hr-HR" dirty="0"/>
              <a:t>: </a:t>
            </a:r>
            <a:r>
              <a:rPr lang="en-GB" dirty="0"/>
              <a:t>finding out what parents, teachers and children think about resilience, as well as to identify the skills and protective factors that are important for them</a:t>
            </a:r>
            <a:endParaRPr lang="hr-HR" dirty="0"/>
          </a:p>
          <a:p>
            <a:r>
              <a:rPr lang="hr-HR" dirty="0"/>
              <a:t>Parents and kindergarten teachers discussed </a:t>
            </a:r>
            <a:r>
              <a:rPr lang="en-GB" dirty="0"/>
              <a:t>their expectations from the curriculum</a:t>
            </a:r>
            <a:endParaRPr lang="hr-HR" dirty="0"/>
          </a:p>
        </p:txBody>
      </p:sp>
    </p:spTree>
    <p:extLst>
      <p:ext uri="{BB962C8B-B14F-4D97-AF65-F5344CB8AC3E}">
        <p14:creationId xmlns:p14="http://schemas.microsoft.com/office/powerpoint/2010/main" val="2266329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WP 4 Parents Manual</a:t>
            </a:r>
            <a:endParaRPr lang="hr-HR" dirty="0"/>
          </a:p>
        </p:txBody>
      </p:sp>
      <p:sp>
        <p:nvSpPr>
          <p:cNvPr id="3" name="Rezervirano mjesto sadržaja 2"/>
          <p:cNvSpPr>
            <a:spLocks noGrp="1"/>
          </p:cNvSpPr>
          <p:nvPr>
            <p:ph idx="1"/>
          </p:nvPr>
        </p:nvSpPr>
        <p:spPr/>
        <p:txBody>
          <a:bodyPr/>
          <a:lstStyle/>
          <a:p>
            <a:r>
              <a:rPr lang="en-GB" dirty="0"/>
              <a:t>Participation in the planning of the parents manual during the third consortium meeting in Crete, April-May </a:t>
            </a:r>
            <a:r>
              <a:rPr lang="en-GB" dirty="0" smtClean="0"/>
              <a:t>2014</a:t>
            </a:r>
            <a:r>
              <a:rPr lang="hr-HR" dirty="0" smtClean="0"/>
              <a:t>.</a:t>
            </a:r>
            <a:endParaRPr lang="hr-HR" dirty="0"/>
          </a:p>
        </p:txBody>
      </p:sp>
    </p:spTree>
    <p:extLst>
      <p:ext uri="{BB962C8B-B14F-4D97-AF65-F5344CB8AC3E}">
        <p14:creationId xmlns:p14="http://schemas.microsoft.com/office/powerpoint/2010/main" val="3904959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GB" dirty="0"/>
              <a:t>WP 5 Piloting</a:t>
            </a:r>
            <a:endParaRPr lang="hr-HR" dirty="0"/>
          </a:p>
        </p:txBody>
      </p:sp>
      <p:sp>
        <p:nvSpPr>
          <p:cNvPr id="3" name="Rezervirano mjesto sadržaja 2"/>
          <p:cNvSpPr>
            <a:spLocks noGrp="1"/>
          </p:cNvSpPr>
          <p:nvPr>
            <p:ph idx="1"/>
          </p:nvPr>
        </p:nvSpPr>
        <p:spPr/>
        <p:txBody>
          <a:bodyPr>
            <a:normAutofit lnSpcReduction="10000"/>
          </a:bodyPr>
          <a:lstStyle/>
          <a:p>
            <a:r>
              <a:rPr lang="en-GB" dirty="0"/>
              <a:t>Participated in the training of trainers seminar on 28</a:t>
            </a:r>
            <a:r>
              <a:rPr lang="en-GB" baseline="30000" dirty="0"/>
              <a:t>th</a:t>
            </a:r>
            <a:r>
              <a:rPr lang="en-GB" dirty="0"/>
              <a:t>-30</a:t>
            </a:r>
            <a:r>
              <a:rPr lang="en-GB" baseline="30000" dirty="0"/>
              <a:t>th</a:t>
            </a:r>
            <a:r>
              <a:rPr lang="en-GB" dirty="0"/>
              <a:t> April 2014 in Crete; participated in the planning of the training teachers programme, translation of the pilot activities (ongoing), planning the training of teachers seminar being held later this </a:t>
            </a:r>
            <a:r>
              <a:rPr lang="en-GB" dirty="0" smtClean="0"/>
              <a:t>year</a:t>
            </a:r>
            <a:endParaRPr lang="hr-HR" dirty="0" smtClean="0"/>
          </a:p>
          <a:p>
            <a:r>
              <a:rPr lang="hr-HR" dirty="0" smtClean="0"/>
              <a:t>Formal letters to principals </a:t>
            </a:r>
            <a:r>
              <a:rPr lang="en-US" dirty="0" smtClean="0"/>
              <a:t>of</a:t>
            </a:r>
            <a:r>
              <a:rPr lang="hr-HR" dirty="0" smtClean="0"/>
              <a:t> two kindergartens and two schools – cooperation agreed earlier</a:t>
            </a:r>
            <a:endParaRPr lang="hr-HR" dirty="0"/>
          </a:p>
        </p:txBody>
      </p:sp>
    </p:spTree>
    <p:extLst>
      <p:ext uri="{BB962C8B-B14F-4D97-AF65-F5344CB8AC3E}">
        <p14:creationId xmlns:p14="http://schemas.microsoft.com/office/powerpoint/2010/main" val="2799764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t>WP 7 Dissemination and Exploitation</a:t>
            </a:r>
            <a:endParaRPr lang="hr-HR" dirty="0"/>
          </a:p>
        </p:txBody>
      </p:sp>
      <p:sp>
        <p:nvSpPr>
          <p:cNvPr id="3" name="Rezervirano mjesto sadržaja 2"/>
          <p:cNvSpPr>
            <a:spLocks noGrp="1"/>
          </p:cNvSpPr>
          <p:nvPr>
            <p:ph idx="1"/>
          </p:nvPr>
        </p:nvSpPr>
        <p:spPr>
          <a:xfrm>
            <a:off x="107504" y="1556792"/>
            <a:ext cx="8229600" cy="4525963"/>
          </a:xfrm>
        </p:spPr>
        <p:txBody>
          <a:bodyPr>
            <a:normAutofit fontScale="70000" lnSpcReduction="20000"/>
          </a:bodyPr>
          <a:lstStyle/>
          <a:p>
            <a:r>
              <a:rPr lang="en-GB" dirty="0">
                <a:latin typeface="Arial" panose="020B0604020202020204" pitchFamily="34" charset="0"/>
                <a:cs typeface="Arial" panose="020B0604020202020204" pitchFamily="34" charset="0"/>
              </a:rPr>
              <a:t>Presented in the symposium on RESCUR project during the ENSEC conference in Zagreb, Croatia, 1-4</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July 2013; </a:t>
            </a:r>
            <a:endParaRPr lang="hr-HR"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Co-authors of the paper </a:t>
            </a:r>
            <a:r>
              <a:rPr lang="en-GB" i="1" dirty="0">
                <a:latin typeface="Arial" panose="020B0604020202020204" pitchFamily="34" charset="0"/>
                <a:cs typeface="Arial" panose="020B0604020202020204" pitchFamily="34" charset="0"/>
              </a:rPr>
              <a:t>A Resilience Curriculum for Early Years and Elementary Schools in Europe: Enhancing Quality </a:t>
            </a:r>
            <a:r>
              <a:rPr lang="en-GB" i="1" dirty="0" smtClean="0">
                <a:latin typeface="Arial" panose="020B0604020202020204" pitchFamily="34" charset="0"/>
                <a:cs typeface="Arial" panose="020B0604020202020204" pitchFamily="34" charset="0"/>
              </a:rPr>
              <a:t>Education</a:t>
            </a:r>
            <a:r>
              <a:rPr lang="hr-HR" dirty="0" smtClean="0">
                <a:latin typeface="Arial" panose="020B0604020202020204" pitchFamily="34" charset="0"/>
                <a:cs typeface="Arial" panose="020B0604020202020204" pitchFamily="34" charset="0"/>
              </a:rPr>
              <a:t>, (2014) </a:t>
            </a:r>
            <a:r>
              <a:rPr lang="hr-HR" dirty="0" err="1" smtClean="0">
                <a:latin typeface="Arial" panose="020B0604020202020204" pitchFamily="34" charset="0"/>
                <a:cs typeface="Arial" panose="020B0604020202020204" pitchFamily="34" charset="0"/>
              </a:rPr>
              <a:t>Croatian</a:t>
            </a:r>
            <a:r>
              <a:rPr lang="hr-HR" dirty="0" smtClean="0">
                <a:latin typeface="Arial" panose="020B0604020202020204" pitchFamily="34" charset="0"/>
                <a:cs typeface="Arial" panose="020B0604020202020204" pitchFamily="34" charset="0"/>
              </a:rPr>
              <a:t> </a:t>
            </a:r>
            <a:r>
              <a:rPr lang="hr-HR" dirty="0" err="1" smtClean="0">
                <a:latin typeface="Arial" panose="020B0604020202020204" pitchFamily="34" charset="0"/>
                <a:cs typeface="Arial" panose="020B0604020202020204" pitchFamily="34" charset="0"/>
              </a:rPr>
              <a:t>Journal</a:t>
            </a:r>
            <a:r>
              <a:rPr lang="hr-HR" dirty="0" smtClean="0">
                <a:latin typeface="Arial" panose="020B0604020202020204" pitchFamily="34" charset="0"/>
                <a:cs typeface="Arial" panose="020B0604020202020204" pitchFamily="34" charset="0"/>
              </a:rPr>
              <a:t> of </a:t>
            </a:r>
            <a:r>
              <a:rPr lang="hr-HR" dirty="0" err="1" smtClean="0">
                <a:latin typeface="Arial" panose="020B0604020202020204" pitchFamily="34" charset="0"/>
                <a:cs typeface="Arial" panose="020B0604020202020204" pitchFamily="34" charset="0"/>
              </a:rPr>
              <a:t>Education</a:t>
            </a:r>
            <a:r>
              <a:rPr lang="hr-HR" dirty="0" smtClean="0">
                <a:latin typeface="Arial" panose="020B0604020202020204" pitchFamily="34" charset="0"/>
                <a:cs typeface="Arial" panose="020B0604020202020204" pitchFamily="34" charset="0"/>
              </a:rPr>
              <a:t>, 16 (2) 11-32</a:t>
            </a:r>
          </a:p>
          <a:p>
            <a:r>
              <a:rPr lang="en-GB" dirty="0" smtClean="0">
                <a:latin typeface="Arial" panose="020B0604020202020204" pitchFamily="34" charset="0"/>
                <a:cs typeface="Arial" panose="020B0604020202020204" pitchFamily="34" charset="0"/>
              </a:rPr>
              <a:t>Participation </a:t>
            </a:r>
            <a:r>
              <a:rPr lang="en-GB" dirty="0">
                <a:latin typeface="Arial" panose="020B0604020202020204" pitchFamily="34" charset="0"/>
                <a:cs typeface="Arial" panose="020B0604020202020204" pitchFamily="34" charset="0"/>
              </a:rPr>
              <a:t>at 23</a:t>
            </a:r>
            <a:r>
              <a:rPr lang="en-GB" baseline="30000" dirty="0">
                <a:latin typeface="Arial" panose="020B0604020202020204" pitchFamily="34" charset="0"/>
                <a:cs typeface="Arial" panose="020B0604020202020204" pitchFamily="34" charset="0"/>
              </a:rPr>
              <a:t>rd</a:t>
            </a:r>
            <a:r>
              <a:rPr lang="en-GB" dirty="0">
                <a:latin typeface="Arial" panose="020B0604020202020204" pitchFamily="34" charset="0"/>
                <a:cs typeface="Arial" panose="020B0604020202020204" pitchFamily="34" charset="0"/>
              </a:rPr>
              <a:t> EECERA Conference 28.-31.8. 2013. Tallinn, Estonia: </a:t>
            </a:r>
            <a:r>
              <a:rPr lang="en-GB" i="1" dirty="0">
                <a:latin typeface="Arial" panose="020B0604020202020204" pitchFamily="34" charset="0"/>
                <a:cs typeface="Arial" panose="020B0604020202020204" pitchFamily="34" charset="0"/>
              </a:rPr>
              <a:t>Pre-Curriculum Activities: Focus groups on Resilience </a:t>
            </a:r>
            <a:r>
              <a:rPr lang="en-GB" dirty="0">
                <a:latin typeface="Arial" panose="020B0604020202020204" pitchFamily="34" charset="0"/>
                <a:cs typeface="Arial" panose="020B0604020202020204" pitchFamily="34" charset="0"/>
              </a:rPr>
              <a:t>– R. </a:t>
            </a:r>
            <a:r>
              <a:rPr lang="en-GB" dirty="0" err="1">
                <a:latin typeface="Arial" panose="020B0604020202020204" pitchFamily="34" charset="0"/>
                <a:cs typeface="Arial" panose="020B0604020202020204" pitchFamily="34" charset="0"/>
              </a:rPr>
              <a:t>Miljević-Riđički</a:t>
            </a:r>
            <a:r>
              <a:rPr lang="en-GB" dirty="0">
                <a:latin typeface="Arial" panose="020B0604020202020204" pitchFamily="34" charset="0"/>
                <a:cs typeface="Arial" panose="020B0604020202020204" pitchFamily="34" charset="0"/>
              </a:rPr>
              <a:t>, D. </a:t>
            </a:r>
            <a:r>
              <a:rPr lang="en-GB" dirty="0" err="1">
                <a:latin typeface="Arial" panose="020B0604020202020204" pitchFamily="34" charset="0"/>
                <a:cs typeface="Arial" panose="020B0604020202020204" pitchFamily="34" charset="0"/>
              </a:rPr>
              <a:t>Bouillet</a:t>
            </a:r>
            <a:r>
              <a:rPr lang="en-GB" dirty="0">
                <a:latin typeface="Arial" panose="020B0604020202020204" pitchFamily="34" charset="0"/>
                <a:cs typeface="Arial" panose="020B0604020202020204" pitchFamily="34" charset="0"/>
              </a:rPr>
              <a:t>, C. </a:t>
            </a:r>
            <a:r>
              <a:rPr lang="en-GB" dirty="0" err="1">
                <a:latin typeface="Arial" panose="020B0604020202020204" pitchFamily="34" charset="0"/>
                <a:cs typeface="Arial" panose="020B0604020202020204" pitchFamily="34" charset="0"/>
              </a:rPr>
              <a:t>Cefai</a:t>
            </a:r>
            <a:endParaRPr lang="hr-HR" dirty="0">
              <a:latin typeface="Arial" panose="020B0604020202020204" pitchFamily="34" charset="0"/>
              <a:cs typeface="Arial" panose="020B0604020202020204" pitchFamily="34" charset="0"/>
            </a:endParaRPr>
          </a:p>
          <a:p>
            <a:r>
              <a:rPr lang="hr-HR" dirty="0" err="1" smtClean="0">
                <a:latin typeface="Arial" panose="020B0604020202020204" pitchFamily="34" charset="0"/>
                <a:cs typeface="Arial" panose="020B0604020202020204" pitchFamily="34" charset="0"/>
              </a:rPr>
              <a:t>Participation</a:t>
            </a:r>
            <a:r>
              <a:rPr lang="hr-HR" dirty="0" smtClean="0">
                <a:latin typeface="Arial" panose="020B0604020202020204" pitchFamily="34" charset="0"/>
                <a:cs typeface="Arial" panose="020B0604020202020204" pitchFamily="34" charset="0"/>
              </a:rPr>
              <a:t> at </a:t>
            </a:r>
            <a:r>
              <a:rPr lang="en-GB" dirty="0" smtClean="0">
                <a:latin typeface="Arial" panose="020B0604020202020204" pitchFamily="34" charset="0"/>
                <a:cs typeface="Arial" panose="020B0604020202020204" pitchFamily="34" charset="0"/>
              </a:rPr>
              <a:t>28</a:t>
            </a:r>
            <a:r>
              <a:rPr lang="en-GB" baseline="30000" dirty="0" smtClean="0">
                <a:latin typeface="Arial" panose="020B0604020202020204" pitchFamily="34" charset="0"/>
                <a:cs typeface="Arial" panose="020B0604020202020204" pitchFamily="34" charset="0"/>
              </a:rPr>
              <a:t>th</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International Congress of Applied Psychology, Paris, 8-13.th July 2014: </a:t>
            </a:r>
            <a:r>
              <a:rPr lang="en-GB" i="1" dirty="0">
                <a:latin typeface="Arial" panose="020B0604020202020204" pitchFamily="34" charset="0"/>
                <a:cs typeface="Arial" panose="020B0604020202020204" pitchFamily="34" charset="0"/>
              </a:rPr>
              <a:t>Development of Resilience Curriculum for Early Years, </a:t>
            </a:r>
            <a:r>
              <a:rPr lang="en-GB" dirty="0">
                <a:latin typeface="Arial" panose="020B0604020202020204" pitchFamily="34" charset="0"/>
                <a:cs typeface="Arial" panose="020B0604020202020204" pitchFamily="34" charset="0"/>
              </a:rPr>
              <a:t>R. </a:t>
            </a:r>
            <a:r>
              <a:rPr lang="en-GB" dirty="0" err="1">
                <a:latin typeface="Arial" panose="020B0604020202020204" pitchFamily="34" charset="0"/>
                <a:cs typeface="Arial" panose="020B0604020202020204" pitchFamily="34" charset="0"/>
              </a:rPr>
              <a:t>Miljević-Riđički</a:t>
            </a:r>
            <a:r>
              <a:rPr lang="en-GB" dirty="0">
                <a:latin typeface="Arial" panose="020B0604020202020204" pitchFamily="34" charset="0"/>
                <a:cs typeface="Arial" panose="020B0604020202020204" pitchFamily="34" charset="0"/>
              </a:rPr>
              <a:t>, C. </a:t>
            </a:r>
            <a:r>
              <a:rPr lang="en-GB" dirty="0" err="1">
                <a:latin typeface="Arial" panose="020B0604020202020204" pitchFamily="34" charset="0"/>
                <a:cs typeface="Arial" panose="020B0604020202020204" pitchFamily="34" charset="0"/>
              </a:rPr>
              <a:t>Cefai</a:t>
            </a:r>
            <a:endParaRPr lang="hr-HR" dirty="0">
              <a:latin typeface="Arial" panose="020B0604020202020204" pitchFamily="34" charset="0"/>
              <a:cs typeface="Arial" panose="020B0604020202020204" pitchFamily="34" charset="0"/>
            </a:endParaRPr>
          </a:p>
          <a:p>
            <a:pPr marL="0" indent="0">
              <a:buNone/>
            </a:pPr>
            <a:r>
              <a:rPr lang="hr-HR"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45129300"/>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486</Words>
  <Application>Microsoft Office PowerPoint</Application>
  <PresentationFormat>Bildspel på skärmen (4:3)</PresentationFormat>
  <Paragraphs>31</Paragraphs>
  <Slides>9</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9</vt:i4>
      </vt:variant>
    </vt:vector>
  </HeadingPairs>
  <TitlesOfParts>
    <vt:vector size="12" baseType="lpstr">
      <vt:lpstr>Arial</vt:lpstr>
      <vt:lpstr>Calibri</vt:lpstr>
      <vt:lpstr>Tema sustava Office</vt:lpstr>
      <vt:lpstr>Croatia – RESCUR partner</vt:lpstr>
      <vt:lpstr>Faculty of Teacher Education</vt:lpstr>
      <vt:lpstr>Faculty of Teacher Education</vt:lpstr>
      <vt:lpstr>WP1 Management </vt:lpstr>
      <vt:lpstr>WP 2 and 3 Development of Universal and Optional Curriculum</vt:lpstr>
      <vt:lpstr>Focus groups on resilience </vt:lpstr>
      <vt:lpstr>WP 4 Parents Manual</vt:lpstr>
      <vt:lpstr>WP 5 Piloting</vt:lpstr>
      <vt:lpstr>WP 7 Dissemination and Exploitation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prezentacija</dc:title>
  <dc:creator>Admin</dc:creator>
  <cp:lastModifiedBy>IsaJertfelt</cp:lastModifiedBy>
  <cp:revision>20</cp:revision>
  <dcterms:created xsi:type="dcterms:W3CDTF">2014-09-14T12:42:27Z</dcterms:created>
  <dcterms:modified xsi:type="dcterms:W3CDTF">2014-10-07T09:18:59Z</dcterms:modified>
</cp:coreProperties>
</file>