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8" r:id="rId2"/>
    <p:sldId id="374" r:id="rId3"/>
    <p:sldId id="375" r:id="rId4"/>
    <p:sldId id="377" r:id="rId5"/>
    <p:sldId id="378" r:id="rId6"/>
    <p:sldId id="288" r:id="rId7"/>
    <p:sldId id="346" r:id="rId8"/>
    <p:sldId id="370" r:id="rId9"/>
    <p:sldId id="382" r:id="rId10"/>
    <p:sldId id="347" r:id="rId11"/>
    <p:sldId id="369" r:id="rId12"/>
    <p:sldId id="365" r:id="rId13"/>
    <p:sldId id="327" r:id="rId14"/>
    <p:sldId id="329" r:id="rId15"/>
    <p:sldId id="330" r:id="rId16"/>
    <p:sldId id="331" r:id="rId17"/>
    <p:sldId id="349" r:id="rId18"/>
    <p:sldId id="351" r:id="rId19"/>
    <p:sldId id="353" r:id="rId20"/>
    <p:sldId id="354" r:id="rId21"/>
    <p:sldId id="356" r:id="rId22"/>
    <p:sldId id="357" r:id="rId23"/>
    <p:sldId id="361" r:id="rId24"/>
    <p:sldId id="335" r:id="rId25"/>
    <p:sldId id="338" r:id="rId26"/>
    <p:sldId id="339" r:id="rId27"/>
    <p:sldId id="380" r:id="rId28"/>
    <p:sldId id="381" r:id="rId29"/>
    <p:sldId id="395" r:id="rId30"/>
    <p:sldId id="385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6" r:id="rId39"/>
    <p:sldId id="397" r:id="rId40"/>
    <p:sldId id="398" r:id="rId41"/>
    <p:sldId id="399" r:id="rId42"/>
    <p:sldId id="384" r:id="rId43"/>
    <p:sldId id="386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89" d="100"/>
          <a:sy n="89" d="100"/>
        </p:scale>
        <p:origin x="912" y="53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48" y="419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14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0E17BC-DB9F-4EFD-96DE-E16F16F3A537}" type="datetimeFigureOut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735201-2A2D-4AD0-A224-A2DE21BBEF4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51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A3926E-A18B-4E3D-ADAB-82064A7A43B0}" type="datetimeFigureOut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6F08AD-8389-4742-ADC2-043B3172BA9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731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F08AD-8389-4742-ADC2-043B3172BA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5756275"/>
            <a:ext cx="18716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/>
        </p:nvGrpSpPr>
        <p:grpSpPr bwMode="auto">
          <a:xfrm rot="5400000">
            <a:off x="9582150" y="233362"/>
            <a:ext cx="1063626" cy="523875"/>
            <a:chOff x="0" y="452558"/>
            <a:chExt cx="914400" cy="524182"/>
          </a:xfrm>
        </p:grpSpPr>
        <p:sp>
          <p:nvSpPr>
            <p:cNvPr id="5" name="Rounded Rectangle 7"/>
            <p:cNvSpPr/>
            <p:nvPr/>
          </p:nvSpPr>
          <p:spPr>
            <a:xfrm>
              <a:off x="592313" y="452558"/>
              <a:ext cx="322087" cy="5241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ounded Rectangle 8"/>
            <p:cNvSpPr/>
            <p:nvPr/>
          </p:nvSpPr>
          <p:spPr>
            <a:xfrm>
              <a:off x="215635" y="452558"/>
              <a:ext cx="322087" cy="5241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ound Same Side Corner Rectangle 9"/>
            <p:cNvSpPr/>
            <p:nvPr/>
          </p:nvSpPr>
          <p:spPr>
            <a:xfrm rot="5400000">
              <a:off x="-181568" y="634127"/>
              <a:ext cx="524182" cy="161044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8" name="bottom graphic"/>
          <p:cNvGrpSpPr>
            <a:grpSpLocks/>
          </p:cNvGrpSpPr>
          <p:nvPr/>
        </p:nvGrpSpPr>
        <p:grpSpPr bwMode="auto">
          <a:xfrm>
            <a:off x="0" y="5395913"/>
            <a:ext cx="12188825" cy="1462087"/>
            <a:chOff x="0" y="4046638"/>
            <a:chExt cx="9144000" cy="1096862"/>
          </a:xfrm>
        </p:grpSpPr>
        <p:sp>
          <p:nvSpPr>
            <p:cNvPr id="9" name="Freeform 15"/>
            <p:cNvSpPr/>
            <p:nvPr/>
          </p:nvSpPr>
          <p:spPr bwMode="ltGray">
            <a:xfrm rot="5400000">
              <a:off x="4120036" y="119535"/>
              <a:ext cx="903929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1E17F9-CBD6-4A6C-B164-5810DBC754BD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C56C75-4FEE-44FA-992F-BD45ED7E8A8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1DECE9E7-2922-4785-BDF5-A2A08F5420D7}" type="datetimeFigureOut">
              <a:rPr lang="sv-SE" smtClean="0"/>
              <a:pPr/>
              <a:t>2014-10-06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F7B0A0A-5BB0-4459-A513-DD006544C7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17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quares"/>
          <p:cNvGrpSpPr>
            <a:grpSpLocks/>
          </p:cNvGrpSpPr>
          <p:nvPr/>
        </p:nvGrpSpPr>
        <p:grpSpPr bwMode="auto">
          <a:xfrm>
            <a:off x="0" y="3124200"/>
            <a:ext cx="1622425" cy="804863"/>
            <a:chOff x="0" y="2343311"/>
            <a:chExt cx="1217066" cy="603796"/>
          </a:xfrm>
        </p:grpSpPr>
        <p:sp>
          <p:nvSpPr>
            <p:cNvPr id="5" name="Rounded Rectangle 7"/>
            <p:cNvSpPr/>
            <p:nvPr/>
          </p:nvSpPr>
          <p:spPr>
            <a:xfrm>
              <a:off x="787163" y="2346884"/>
              <a:ext cx="429903" cy="60022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ounded Rectangle 8"/>
            <p:cNvSpPr/>
            <p:nvPr/>
          </p:nvSpPr>
          <p:spPr>
            <a:xfrm>
              <a:off x="285808" y="2346884"/>
              <a:ext cx="429903" cy="60022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ound Same Side Corner Rectangle 9"/>
            <p:cNvSpPr/>
            <p:nvPr/>
          </p:nvSpPr>
          <p:spPr>
            <a:xfrm rot="5400000">
              <a:off x="-192933" y="2536244"/>
              <a:ext cx="600223" cy="21435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8" name="bottom graphic"/>
          <p:cNvGrpSpPr>
            <a:grpSpLocks/>
          </p:cNvGrpSpPr>
          <p:nvPr/>
        </p:nvGrpSpPr>
        <p:grpSpPr bwMode="auto">
          <a:xfrm>
            <a:off x="0" y="5408613"/>
            <a:ext cx="12188825" cy="1463675"/>
            <a:chOff x="0" y="4056912"/>
            <a:chExt cx="9144000" cy="1096862"/>
          </a:xfrm>
        </p:grpSpPr>
        <p:sp>
          <p:nvSpPr>
            <p:cNvPr id="9" name="Freeform 19"/>
            <p:cNvSpPr/>
            <p:nvPr/>
          </p:nvSpPr>
          <p:spPr bwMode="ltGray"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pic>
        <p:nvPicPr>
          <p:cNvPr id="11" name="Immagin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5756275"/>
            <a:ext cx="18716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B18E74-128C-45B7-8B41-3EB55AA74E97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D0A94C-12CA-4AD4-9D8A-3BC82BD9B4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84EEEC-0500-4A01-8836-F818FC763E96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5748D4-2140-40FE-BDB7-B00AADBEA83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A5075A-42B1-4904-9582-F0FA4EBE787E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14ABF5-1149-4CFB-8578-E3FF3D708C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A9C334-1AF6-4C11-B198-8C7F3BE81492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5C399-8019-401E-83A2-477669D906B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/>
          <p:cNvGrpSpPr>
            <a:grpSpLocks/>
          </p:cNvGrpSpPr>
          <p:nvPr/>
        </p:nvGrpSpPr>
        <p:grpSpPr bwMode="auto">
          <a:xfrm>
            <a:off x="0" y="5408613"/>
            <a:ext cx="12188825" cy="1463675"/>
            <a:chOff x="0" y="4056912"/>
            <a:chExt cx="9144000" cy="1096862"/>
          </a:xfrm>
        </p:grpSpPr>
        <p:sp>
          <p:nvSpPr>
            <p:cNvPr id="3" name="Freeform 8"/>
            <p:cNvSpPr/>
            <p:nvPr/>
          </p:nvSpPr>
          <p:spPr bwMode="ltGray"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pic>
        <p:nvPicPr>
          <p:cNvPr id="5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5756275"/>
            <a:ext cx="18716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75FB25-2712-42BD-8C81-CC122A829DE0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20FEF0-55F9-4F1C-90B2-0771196143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C42A2F-4E0C-40B4-9DF2-96E48A19B4DB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4C75DB-9AD0-410C-B586-6F22591D44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A370CC-FBB5-480E-BF87-098B7E6799BA}" type="datetime1">
              <a:rPr lang="en-US"/>
              <a:pPr>
                <a:defRPr/>
              </a:pPr>
              <a:t>10/6/2014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/>
          <a:lstStyle>
            <a:lvl1pPr defTabSz="1218987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C8AD79-35E2-40C1-8C00-A297A24BAA8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/>
          <p:cNvGrpSpPr>
            <a:grpSpLocks/>
          </p:cNvGrpSpPr>
          <p:nvPr/>
        </p:nvGrpSpPr>
        <p:grpSpPr bwMode="auto">
          <a:xfrm>
            <a:off x="0" y="5408613"/>
            <a:ext cx="12188825" cy="1463675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squares"/>
          <p:cNvGrpSpPr>
            <a:grpSpLocks/>
          </p:cNvGrpSpPr>
          <p:nvPr/>
        </p:nvGrpSpPr>
        <p:grpSpPr bwMode="auto">
          <a:xfrm>
            <a:off x="0" y="800100"/>
            <a:ext cx="1063625" cy="523875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2313" y="452558"/>
              <a:ext cx="322087" cy="5241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635" y="452558"/>
              <a:ext cx="322087" cy="5241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569" y="634127"/>
              <a:ext cx="524182" cy="161044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152400"/>
            <a:ext cx="9750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97504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pic>
        <p:nvPicPr>
          <p:cNvPr id="1030" name="Immagine 13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70450" y="5756275"/>
            <a:ext cx="18716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1217613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303213" indent="-303213" algn="l" defTabSz="1217613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303213" algn="l" defTabSz="1217613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303213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303213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303213" algn="l" defTabSz="1217613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o 18"/>
          <p:cNvSpPr/>
          <p:nvPr/>
        </p:nvSpPr>
        <p:spPr>
          <a:xfrm rot="10554979">
            <a:off x="-1263650" y="2668588"/>
            <a:ext cx="14019213" cy="1390650"/>
          </a:xfrm>
          <a:prstGeom prst="arc">
            <a:avLst>
              <a:gd name="adj1" fmla="val 10934989"/>
              <a:gd name="adj2" fmla="val 21295195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338" name="Title 1"/>
          <p:cNvSpPr txBox="1">
            <a:spLocks/>
          </p:cNvSpPr>
          <p:nvPr/>
        </p:nvSpPr>
        <p:spPr bwMode="auto">
          <a:xfrm>
            <a:off x="1828800" y="958850"/>
            <a:ext cx="10242276" cy="21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800" b="1" dirty="0" smtClean="0">
                <a:latin typeface="Constantia" pitchFamily="18" charset="0"/>
              </a:rPr>
              <a:t>Promoting Resilience </a:t>
            </a:r>
            <a:r>
              <a:rPr lang="en-US" sz="4800" b="1" dirty="0">
                <a:latin typeface="Constantia" pitchFamily="18" charset="0"/>
              </a:rPr>
              <a:t>in </a:t>
            </a:r>
            <a:r>
              <a:rPr lang="en-US" sz="4800" b="1" dirty="0" smtClean="0">
                <a:latin typeface="Constantia" pitchFamily="18" charset="0"/>
              </a:rPr>
              <a:t>Early Years </a:t>
            </a:r>
            <a:r>
              <a:rPr lang="en-US" sz="4800" b="1" dirty="0">
                <a:latin typeface="Constantia" pitchFamily="18" charset="0"/>
              </a:rPr>
              <a:t>&amp;</a:t>
            </a:r>
            <a:r>
              <a:rPr lang="en-US" sz="4800" b="1" dirty="0" smtClean="0">
                <a:latin typeface="Constantia" pitchFamily="18" charset="0"/>
              </a:rPr>
              <a:t>Primary School (RESCUR)</a:t>
            </a:r>
            <a:endParaRPr lang="en-US" sz="4800" b="1" dirty="0">
              <a:latin typeface="Constantia" pitchFamily="18" charset="0"/>
            </a:endParaRP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1828800" y="2830514"/>
            <a:ext cx="9140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None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	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Training of Teachers</a:t>
            </a:r>
          </a:p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4800" b="1" i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       Malta September 2014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14340" name="squares"/>
          <p:cNvGrpSpPr>
            <a:grpSpLocks/>
          </p:cNvGrpSpPr>
          <p:nvPr/>
        </p:nvGrpSpPr>
        <p:grpSpPr bwMode="auto">
          <a:xfrm>
            <a:off x="0" y="1938338"/>
            <a:ext cx="1630363" cy="776287"/>
            <a:chOff x="0" y="452558"/>
            <a:chExt cx="914400" cy="524182"/>
          </a:xfrm>
        </p:grpSpPr>
        <p:sp>
          <p:nvSpPr>
            <p:cNvPr id="11" name="Rounded Rectangle 7"/>
            <p:cNvSpPr/>
            <p:nvPr/>
          </p:nvSpPr>
          <p:spPr>
            <a:xfrm>
              <a:off x="592090" y="452558"/>
              <a:ext cx="322310" cy="5241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ounded Rectangle 8"/>
            <p:cNvSpPr/>
            <p:nvPr/>
          </p:nvSpPr>
          <p:spPr>
            <a:xfrm>
              <a:off x="215467" y="452558"/>
              <a:ext cx="322310" cy="5241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ound Same Side Corner Rectangle 9"/>
            <p:cNvSpPr/>
            <p:nvPr/>
          </p:nvSpPr>
          <p:spPr>
            <a:xfrm rot="5400000">
              <a:off x="-181514" y="634072"/>
              <a:ext cx="524182" cy="161155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9525" y="5733255"/>
            <a:ext cx="12179300" cy="12247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14345" name="bottom graphic"/>
          <p:cNvGrpSpPr>
            <a:grpSpLocks/>
          </p:cNvGrpSpPr>
          <p:nvPr/>
        </p:nvGrpSpPr>
        <p:grpSpPr bwMode="auto">
          <a:xfrm>
            <a:off x="0" y="5408613"/>
            <a:ext cx="12188825" cy="1463675"/>
            <a:chOff x="0" y="4056912"/>
            <a:chExt cx="9144000" cy="1096862"/>
          </a:xfrm>
        </p:grpSpPr>
        <p:sp>
          <p:nvSpPr>
            <p:cNvPr id="45" name="Freeform 8"/>
            <p:cNvSpPr/>
            <p:nvPr/>
          </p:nvSpPr>
          <p:spPr bwMode="ltGray"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6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4" name="Arco 23"/>
          <p:cNvSpPr/>
          <p:nvPr/>
        </p:nvSpPr>
        <p:spPr>
          <a:xfrm rot="10974460">
            <a:off x="-1079500" y="4635500"/>
            <a:ext cx="14017625" cy="1390650"/>
          </a:xfrm>
          <a:prstGeom prst="arc">
            <a:avLst>
              <a:gd name="adj1" fmla="val 10929599"/>
              <a:gd name="adj2" fmla="val 20943449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47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4650"/>
            <a:ext cx="2752725" cy="199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5182850"/>
            <a:ext cx="5086301" cy="17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Three year </a:t>
            </a:r>
            <a:r>
              <a:rPr lang="en-US" sz="4800" b="1" dirty="0" err="1" smtClean="0"/>
              <a:t>programme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3600" dirty="0"/>
              <a:t>In the first year the consortium </a:t>
            </a:r>
            <a:r>
              <a:rPr lang="en-GB" sz="3600" dirty="0" smtClean="0"/>
              <a:t>has developed </a:t>
            </a:r>
            <a:r>
              <a:rPr lang="en-GB" sz="3600" dirty="0"/>
              <a:t>a universal resilience curriculum for the early years and primary school education. </a:t>
            </a:r>
            <a:r>
              <a:rPr lang="en-GB" sz="3600" dirty="0" smtClean="0"/>
              <a:t> </a:t>
            </a:r>
          </a:p>
          <a:p>
            <a:pPr algn="just"/>
            <a:r>
              <a:rPr lang="en-GB" sz="3600" dirty="0"/>
              <a:t>In the second year, the curriculum will be piloted in a number of schools in </a:t>
            </a:r>
            <a:r>
              <a:rPr lang="en-GB" sz="3600" dirty="0" smtClean="0"/>
              <a:t>each </a:t>
            </a:r>
            <a:r>
              <a:rPr lang="en-GB" sz="3600" dirty="0"/>
              <a:t>country </a:t>
            </a:r>
          </a:p>
          <a:p>
            <a:pPr algn="just"/>
            <a:r>
              <a:rPr lang="en-GB" sz="3600" dirty="0"/>
              <a:t>In the third year the curriculum will be revised and published in soft and hard copies in the seven languages of the consortium. </a:t>
            </a:r>
            <a:endParaRPr lang="en-US" sz="3600" dirty="0"/>
          </a:p>
          <a:p>
            <a:pPr algn="just"/>
            <a:endParaRPr lang="en-GB" sz="3600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62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3893" y="172249"/>
            <a:ext cx="10515600" cy="1325559"/>
          </a:xfrm>
          <a:prstGeom prst="rect">
            <a:avLst/>
          </a:prstGeom>
        </p:spPr>
        <p:txBody>
          <a:bodyPr anchorCtr="1"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/>
              <a:t>Curriculum Principles</a:t>
            </a:r>
            <a:endParaRPr lang="pt-PT" b="1" dirty="0"/>
          </a:p>
        </p:txBody>
      </p:sp>
      <p:sp>
        <p:nvSpPr>
          <p:cNvPr id="3" name="Rectangle 1"/>
          <p:cNvSpPr/>
          <p:nvPr/>
        </p:nvSpPr>
        <p:spPr>
          <a:xfrm>
            <a:off x="8295400" y="1342017"/>
            <a:ext cx="3605643" cy="692434"/>
          </a:xfrm>
          <a:prstGeom prst="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dirty="0" smtClean="0">
                <a:latin typeface="Tahoma" pitchFamily="34"/>
                <a:ea typeface="Tahoma" pitchFamily="34"/>
                <a:cs typeface="Tahoma" pitchFamily="34"/>
              </a:rPr>
              <a:t>European identity and diversity</a:t>
            </a:r>
            <a:endParaRPr lang="en-GB" sz="1800" b="1" i="0" u="none" strike="noStrike" kern="1200" cap="none" spc="0" baseline="0" dirty="0"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326305" y="3235687"/>
            <a:ext cx="3664531" cy="1355499"/>
          </a:xfrm>
          <a:prstGeom prst="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Integrated in the mainstream curriculum rather than a bolt on, added activity delivered by outside experts</a:t>
            </a:r>
            <a:endParaRPr lang="pt-PT" sz="1800" b="1" i="0" u="none" strike="noStrike" kern="1200" cap="none" spc="0" baseline="0" dirty="0"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358426" y="1340767"/>
            <a:ext cx="3803071" cy="1355497"/>
          </a:xfrm>
          <a:prstGeom prst="rect">
            <a:avLst/>
          </a:pr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Infused in the other content areas of the curriculum as well as in pedagogy, relationships and classroom management</a:t>
            </a:r>
            <a:endParaRPr lang="pt-PT" sz="1800" b="1" i="0" u="none" strike="noStrike" kern="1200" cap="none" spc="0" baseline="0" dirty="0"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294481" y="5343305"/>
            <a:ext cx="3591781" cy="1039709"/>
          </a:xfrm>
          <a:prstGeom prst="rect">
            <a:avLst/>
          </a:prstGeom>
          <a:solidFill>
            <a:srgbClr val="FF99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uFillTx/>
                <a:latin typeface="Tahoma" pitchFamily="34"/>
                <a:ea typeface="Tahoma" pitchFamily="34"/>
                <a:cs typeface="Tahoma" pitchFamily="34"/>
              </a:rPr>
              <a:t>Formatively assessed by both the classroom teacher and the students themselves</a:t>
            </a:r>
            <a:endParaRPr lang="pt-PT" sz="1800" b="1" i="0" u="none" strike="noStrike" kern="1200" cap="none" spc="0" baseline="0" dirty="0"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431770" y="1340768"/>
            <a:ext cx="3664531" cy="1355497"/>
          </a:xfrm>
          <a:prstGeom prst="rect">
            <a:avLst/>
          </a:prstGeom>
          <a:solidFill>
            <a:schemeClr val="accent3">
              <a:lumMod val="7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bg1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Spiral approach, with identified key themes straddling across the early and  primary school years</a:t>
            </a:r>
            <a:endParaRPr lang="pt-PT" sz="1800" b="1" i="0" u="none" strike="noStrike" kern="1200" cap="none" spc="0" baseline="0" dirty="0">
              <a:solidFill>
                <a:schemeClr val="bg1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8097972" y="2873730"/>
            <a:ext cx="3803071" cy="3850346"/>
          </a:xfrm>
          <a:prstGeom prst="rect">
            <a:avLst/>
          </a:prstGeom>
          <a:solidFill>
            <a:schemeClr val="accent1">
              <a:lumMod val="75000"/>
            </a:schemeClr>
          </a:solidFill>
          <a:ln cap="flat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chemeClr val="bg1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Developmental and inclusive, being flexible and responsive to the needs of the individual learner differences, underlining the right of all learners for a quality resilience education and a commitment towards social justice with awareness of the risk for discriminatory practices due to individual educational needs, minority statuses, and poverty</a:t>
            </a:r>
            <a:endParaRPr lang="pt-PT" sz="1800" b="1" i="0" u="none" strike="noStrike" kern="1200" cap="none" spc="0" baseline="0" dirty="0">
              <a:solidFill>
                <a:schemeClr val="bg1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4336821" y="3913436"/>
            <a:ext cx="3494773" cy="692434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kern="0" dirty="0" smtClean="0">
                <a:solidFill>
                  <a:srgbClr val="FFFFFF"/>
                </a:solidFill>
                <a:latin typeface="Tahoma" pitchFamily="34"/>
                <a:ea typeface="Tahoma" pitchFamily="34"/>
                <a:cs typeface="Tahoma" pitchFamily="34"/>
              </a:rPr>
              <a:t>Evidence based</a:t>
            </a:r>
          </a:p>
          <a:p>
            <a:pPr marL="0" marR="0" lvl="0" indent="0" algn="ctr" defTabSz="914400" rtl="0" fontAlgn="auto" hangingPunc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1" i="0" u="none" strike="noStrike" kern="1200" cap="none" spc="0" baseline="0" dirty="0">
              <a:solidFill>
                <a:srgbClr val="FFFFFF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020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Manuals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 smtClean="0"/>
              <a:t>The curriculum will consist of </a:t>
            </a:r>
            <a:r>
              <a:rPr lang="en-US" sz="3200" dirty="0"/>
              <a:t>3</a:t>
            </a:r>
            <a:r>
              <a:rPr lang="en-US" sz="3200" dirty="0" smtClean="0"/>
              <a:t> manuals for teachers complete with resources and activities </a:t>
            </a:r>
            <a:r>
              <a:rPr lang="en-US" sz="3200" dirty="0" err="1" smtClean="0"/>
              <a:t>centred</a:t>
            </a:r>
            <a:r>
              <a:rPr lang="en-US" sz="3200" dirty="0" smtClean="0"/>
              <a:t>  around 6 major themes (spiral)</a:t>
            </a:r>
          </a:p>
          <a:p>
            <a:pPr algn="just"/>
            <a:r>
              <a:rPr lang="en-US" sz="3200" dirty="0" smtClean="0"/>
              <a:t>Manual 1: Early Years (3-5 years)</a:t>
            </a:r>
          </a:p>
          <a:p>
            <a:pPr algn="just"/>
            <a:r>
              <a:rPr lang="en-US" sz="3200" dirty="0" smtClean="0"/>
              <a:t>Manual 2: Early Primary Years (6-8 years)</a:t>
            </a:r>
          </a:p>
          <a:p>
            <a:pPr algn="just"/>
            <a:r>
              <a:rPr lang="en-US" sz="3200" dirty="0" smtClean="0"/>
              <a:t>Manual 3 : Late Primary Years (9-11 years)</a:t>
            </a:r>
          </a:p>
          <a:p>
            <a:pPr algn="just"/>
            <a:r>
              <a:rPr lang="en-US" sz="3200" dirty="0" smtClean="0"/>
              <a:t>There will also  be a complementary manual for </a:t>
            </a:r>
            <a:r>
              <a:rPr lang="en-US" sz="3200" b="1" dirty="0" smtClean="0"/>
              <a:t>Parents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882899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958601" y="1557338"/>
            <a:ext cx="10366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/>
              <a:t>BEING		 	        DOING 		             BECOMING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696" y="0"/>
            <a:ext cx="931090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n-lt"/>
                <a:cs typeface="+mn-cs"/>
              </a:rPr>
              <a:t>RESCUR </a:t>
            </a:r>
            <a:r>
              <a:rPr lang="en-GB" sz="4000" dirty="0" smtClean="0">
                <a:latin typeface="+mn-lt"/>
                <a:cs typeface="+mn-cs"/>
              </a:rPr>
              <a:t>Framework </a:t>
            </a:r>
            <a:endParaRPr lang="en-GB" sz="4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STORYLINE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65275" y="1762125"/>
            <a:ext cx="20145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30821" y="1762125"/>
            <a:ext cx="18240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8" name="Group 24"/>
          <p:cNvGrpSpPr>
            <a:grpSpLocks/>
          </p:cNvGrpSpPr>
          <p:nvPr/>
        </p:nvGrpSpPr>
        <p:grpSpPr bwMode="auto">
          <a:xfrm>
            <a:off x="334347" y="1793876"/>
            <a:ext cx="11194251" cy="2016125"/>
            <a:chOff x="257154" y="2059778"/>
            <a:chExt cx="8398786" cy="2015023"/>
          </a:xfrm>
        </p:grpSpPr>
        <p:pic>
          <p:nvPicPr>
            <p:cNvPr id="308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54" y="2512826"/>
              <a:ext cx="1648903" cy="1134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855" y="2059778"/>
              <a:ext cx="4100501" cy="2015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858" y="2238599"/>
              <a:ext cx="2062082" cy="142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906746" y="3079983"/>
              <a:ext cx="54615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3087" idx="3"/>
            </p:cNvCxnSpPr>
            <p:nvPr/>
          </p:nvCxnSpPr>
          <p:spPr>
            <a:xfrm>
              <a:off x="5931494" y="3064117"/>
              <a:ext cx="536633" cy="317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86111" y="3852863"/>
            <a:ext cx="95034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RESILIENCE CURRICULUM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80686" y="346392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639328" y="4868863"/>
            <a:ext cx="30167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DIRECT-Skills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  <a:cs typeface="+mn-cs"/>
              </a:rPr>
              <a:t>(Taught)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61648" y="4860926"/>
            <a:ext cx="43039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INDIRECT-Processes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  <a:cs typeface="+mn-cs"/>
              </a:rPr>
              <a:t>(Caught)</a:t>
            </a:r>
          </a:p>
        </p:txBody>
      </p:sp>
      <p:sp>
        <p:nvSpPr>
          <p:cNvPr id="3083" name="AutoShape 2"/>
          <p:cNvSpPr>
            <a:spLocks/>
          </p:cNvSpPr>
          <p:nvPr/>
        </p:nvSpPr>
        <p:spPr bwMode="auto">
          <a:xfrm rot="5400000">
            <a:off x="5684593" y="1872118"/>
            <a:ext cx="671513" cy="5518829"/>
          </a:xfrm>
          <a:prstGeom prst="leftBrace">
            <a:avLst>
              <a:gd name="adj1" fmla="val 77011"/>
              <a:gd name="adj2" fmla="val 53056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146665" y="6237289"/>
            <a:ext cx="4668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Child Wellbeing &amp; Resilience</a:t>
            </a:r>
          </a:p>
        </p:txBody>
      </p:sp>
      <p:sp>
        <p:nvSpPr>
          <p:cNvPr id="3085" name="AutoShape 2"/>
          <p:cNvSpPr>
            <a:spLocks/>
          </p:cNvSpPr>
          <p:nvPr/>
        </p:nvSpPr>
        <p:spPr bwMode="auto">
          <a:xfrm rot="-5400000">
            <a:off x="5852074" y="3290549"/>
            <a:ext cx="336550" cy="5518829"/>
          </a:xfrm>
          <a:prstGeom prst="leftBrace">
            <a:avLst>
              <a:gd name="adj1" fmla="val 76830"/>
              <a:gd name="adj2" fmla="val 4769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262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412" y="1125539"/>
            <a:ext cx="30167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DIRECT-Skills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  <a:cs typeface="+mn-cs"/>
              </a:rPr>
              <a:t>(Taught)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635" y="3370264"/>
            <a:ext cx="50068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  <a:cs typeface="+mn-cs"/>
              </a:rPr>
              <a:t>Resilience 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Specific Curriculum Area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9907" y="3357564"/>
            <a:ext cx="43580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  <a:cs typeface="+mn-cs"/>
              </a:rPr>
              <a:t>Resilience 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Cross-Curricular Area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7305" y="2349500"/>
            <a:ext cx="2014542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82204" y="2349500"/>
            <a:ext cx="2304450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3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3809" y="153988"/>
            <a:ext cx="589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INDIRECT-Processes </a:t>
            </a:r>
            <a:r>
              <a:rPr lang="en-GB" sz="3200" dirty="0">
                <a:latin typeface="+mn-lt"/>
                <a:cs typeface="+mn-cs"/>
              </a:rPr>
              <a:t>(Caught)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311722" y="1339850"/>
            <a:ext cx="32376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/>
              <a:t>CLASSROOM</a:t>
            </a:r>
            <a:r>
              <a:rPr lang="en-GB" sz="2800"/>
              <a:t> (Climate &amp; Relationships,  </a:t>
            </a:r>
          </a:p>
          <a:p>
            <a:pPr algn="ctr"/>
            <a:r>
              <a:rPr lang="en-GB" sz="2800"/>
              <a:t>Teacher Behaviour, Attitudes &amp; Creativity)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899379" y="1341439"/>
            <a:ext cx="17203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/>
              <a:t>WHOLE </a:t>
            </a:r>
          </a:p>
          <a:p>
            <a:pPr algn="ctr"/>
            <a:r>
              <a:rPr lang="en-GB" sz="2800" b="1"/>
              <a:t>SCHOOL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917583" y="1341439"/>
            <a:ext cx="146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/>
              <a:t>FAMILY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8974447" y="1350964"/>
            <a:ext cx="2400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/>
              <a:t>COMMUNITY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283" y="2708275"/>
            <a:ext cx="1707705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Whole School 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3565" y="5148264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INSET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2172" y="4503739"/>
            <a:ext cx="14895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Teacher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Training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91747" y="5034777"/>
            <a:ext cx="251817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Teacher Resilience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1120" y="2924175"/>
            <a:ext cx="290754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Engagement &amp; 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01196" y="4448175"/>
            <a:ext cx="268746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Family Resilience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061207" y="2138364"/>
            <a:ext cx="2120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Engagement</a:t>
            </a:r>
          </a:p>
        </p:txBody>
      </p:sp>
      <p:cxnSp>
        <p:nvCxnSpPr>
          <p:cNvPr id="15" name="Straight Arrow Connector 14"/>
          <p:cNvCxnSpPr>
            <a:stCxn id="6148" idx="2"/>
          </p:cNvCxnSpPr>
          <p:nvPr/>
        </p:nvCxnSpPr>
        <p:spPr>
          <a:xfrm flipH="1">
            <a:off x="1102498" y="2295546"/>
            <a:ext cx="657053" cy="412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67987" y="2295525"/>
            <a:ext cx="126967" cy="268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558113" y="4365626"/>
            <a:ext cx="192567" cy="138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89719" y="4457700"/>
            <a:ext cx="433803" cy="109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149" idx="2"/>
          </p:cNvCxnSpPr>
          <p:nvPr/>
        </p:nvCxnSpPr>
        <p:spPr>
          <a:xfrm>
            <a:off x="7651983" y="1864659"/>
            <a:ext cx="86654" cy="1029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34891" y="3806825"/>
            <a:ext cx="0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1" idx="0"/>
          </p:cNvCxnSpPr>
          <p:nvPr/>
        </p:nvCxnSpPr>
        <p:spPr>
          <a:xfrm>
            <a:off x="8034891" y="1874839"/>
            <a:ext cx="0" cy="104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150" idx="2"/>
          </p:cNvCxnSpPr>
          <p:nvPr/>
        </p:nvCxnSpPr>
        <p:spPr>
          <a:xfrm>
            <a:off x="10174455" y="1874184"/>
            <a:ext cx="217790" cy="421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54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3" y="188914"/>
            <a:ext cx="11632286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58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Six Themes of Resilience Curriculum</a:t>
            </a:r>
            <a:endParaRPr lang="it-IT" sz="4400" b="1" dirty="0" smtClean="0"/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  Developing a positive mindset</a:t>
            </a:r>
          </a:p>
          <a:p>
            <a:pPr eaLnBrk="1" hangingPunct="1"/>
            <a:r>
              <a:rPr lang="it-IT" dirty="0" smtClean="0"/>
              <a:t>  Building on strengths</a:t>
            </a:r>
          </a:p>
          <a:p>
            <a:pPr eaLnBrk="1" hangingPunct="1"/>
            <a:r>
              <a:rPr lang="it-IT" dirty="0" smtClean="0"/>
              <a:t>  Developing self-determination</a:t>
            </a:r>
          </a:p>
          <a:p>
            <a:pPr eaLnBrk="1" hangingPunct="1"/>
            <a:r>
              <a:rPr lang="it-IT" dirty="0" smtClean="0"/>
              <a:t>  Enhancing communication skills</a:t>
            </a:r>
          </a:p>
          <a:p>
            <a:pPr eaLnBrk="1" hangingPunct="1"/>
            <a:r>
              <a:rPr lang="it-IT" dirty="0" smtClean="0"/>
              <a:t>  Building healthy relationships </a:t>
            </a:r>
          </a:p>
          <a:p>
            <a:pPr eaLnBrk="1" hangingPunct="1"/>
            <a:r>
              <a:rPr lang="it-IT" dirty="0" smtClean="0"/>
              <a:t> Turning challenges into opportunities (tough mindedness)</a:t>
            </a:r>
          </a:p>
        </p:txBody>
      </p:sp>
      <p:pic>
        <p:nvPicPr>
          <p:cNvPr id="4" name="Picture 2" descr="C:\Users\LB760\Pictures\longitcov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0"/>
            <a:ext cx="40061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94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- Τίτλος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750425" cy="12954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Theme 1: Developing Positive Mindset</a:t>
            </a:r>
            <a:endParaRPr lang="el-GR" sz="4800" b="1" dirty="0" smtClean="0"/>
          </a:p>
        </p:txBody>
      </p:sp>
      <p:sp>
        <p:nvSpPr>
          <p:cNvPr id="15363" name="4 - Θέση περιεχομένου"/>
          <p:cNvSpPr>
            <a:spLocks noGrp="1"/>
          </p:cNvSpPr>
          <p:nvPr>
            <p:ph idx="1"/>
          </p:nvPr>
        </p:nvSpPr>
        <p:spPr>
          <a:xfrm>
            <a:off x="1197868" y="1844824"/>
            <a:ext cx="9750425" cy="4572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Optimistic thinking and positive mindset when facing life’s adversities </a:t>
            </a:r>
          </a:p>
          <a:p>
            <a:pPr marL="452437" lvl="1" indent="0">
              <a:buNone/>
            </a:pPr>
            <a:r>
              <a:rPr lang="en-US" sz="4400" dirty="0" smtClean="0"/>
              <a:t>Appreciating </a:t>
            </a:r>
            <a:r>
              <a:rPr lang="en-US" sz="4400" dirty="0"/>
              <a:t>&amp; enjoying one’s positive </a:t>
            </a:r>
            <a:r>
              <a:rPr lang="en-US" sz="4400" dirty="0" smtClean="0"/>
              <a:t>emotions</a:t>
            </a:r>
            <a:r>
              <a:rPr lang="en-US" sz="4400" dirty="0"/>
              <a:t> </a:t>
            </a:r>
            <a:r>
              <a:rPr lang="en-US" sz="4400" dirty="0" smtClean="0"/>
              <a:t>(including </a:t>
            </a:r>
            <a:r>
              <a:rPr lang="en-US" sz="4400" dirty="0" err="1" smtClean="0"/>
              <a:t>humour</a:t>
            </a:r>
            <a:r>
              <a:rPr lang="en-US" sz="4400" dirty="0" smtClean="0"/>
              <a:t>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4509120"/>
            <a:ext cx="2926061" cy="232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75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- Τίτλος"/>
          <p:cNvSpPr>
            <a:spLocks noGrp="1"/>
          </p:cNvSpPr>
          <p:nvPr>
            <p:ph type="title"/>
          </p:nvPr>
        </p:nvSpPr>
        <p:spPr>
          <a:xfrm>
            <a:off x="1125860" y="620688"/>
            <a:ext cx="9750425" cy="1295400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Theme 2: Building on Strengths</a:t>
            </a:r>
            <a:endParaRPr lang="el-GR" sz="5400" b="1" dirty="0" smtClean="0"/>
          </a:p>
        </p:txBody>
      </p:sp>
      <p:sp>
        <p:nvSpPr>
          <p:cNvPr id="17411" name="4 - Θέση περιεχομένου"/>
          <p:cNvSpPr>
            <a:spLocks noGrp="1"/>
          </p:cNvSpPr>
          <p:nvPr>
            <p:ph idx="1"/>
          </p:nvPr>
        </p:nvSpPr>
        <p:spPr>
          <a:xfrm>
            <a:off x="1125538" y="2780928"/>
            <a:ext cx="9750425" cy="349128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i="1" dirty="0" smtClean="0"/>
              <a:t>	</a:t>
            </a:r>
            <a:r>
              <a:rPr lang="en-US" sz="4400" dirty="0" smtClean="0"/>
              <a:t>Positive self-concept and self-esteem</a:t>
            </a:r>
          </a:p>
          <a:p>
            <a:pPr eaLnBrk="1" hangingPunct="1"/>
            <a:r>
              <a:rPr lang="en-US" sz="4400" dirty="0" smtClean="0"/>
              <a:t>Awareness  and use of strengths in academic and social engagement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836" y="0"/>
            <a:ext cx="2277989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836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Learning outcomes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the training workshop, participants should be able to</a:t>
            </a:r>
          </a:p>
          <a:p>
            <a:pPr lvl="1"/>
            <a:r>
              <a:rPr lang="en-US" sz="2000" dirty="0" smtClean="0"/>
              <a:t>Define resilience and how it relates to positive academic and social and emotional outcomes</a:t>
            </a:r>
          </a:p>
          <a:p>
            <a:pPr lvl="1"/>
            <a:r>
              <a:rPr lang="en-US" sz="2000" dirty="0" smtClean="0"/>
              <a:t>Define growth mindset and how it relates to positive academic and social and emotional outcomes</a:t>
            </a:r>
          </a:p>
          <a:p>
            <a:pPr lvl="1"/>
            <a:r>
              <a:rPr lang="en-US" sz="2000" dirty="0" smtClean="0"/>
              <a:t>Implement growth mindset activities in their classroom on a weekly basis over a six week period </a:t>
            </a:r>
          </a:p>
          <a:p>
            <a:pPr lvl="1"/>
            <a:r>
              <a:rPr lang="en-US" sz="2000" dirty="0" smtClean="0"/>
              <a:t>Make use of the teacher and self assessment checklists</a:t>
            </a:r>
          </a:p>
          <a:p>
            <a:pPr lvl="1"/>
            <a:r>
              <a:rPr lang="en-US" sz="2000" dirty="0" smtClean="0"/>
              <a:t>Use the implementation index as a self monitoring tool</a:t>
            </a:r>
          </a:p>
          <a:p>
            <a:pPr lvl="1"/>
            <a:r>
              <a:rPr lang="en-US" sz="2000" dirty="0" smtClean="0"/>
              <a:t>Use pedagogical and management strategies to create a positive classroom climate</a:t>
            </a:r>
          </a:p>
          <a:p>
            <a:pPr lvl="1"/>
            <a:r>
              <a:rPr lang="en-US" sz="2000" dirty="0" smtClean="0"/>
              <a:t>Identify individual and school strategies to nurture their own resilience and wellbeing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593071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- Τίτλος"/>
          <p:cNvSpPr>
            <a:spLocks noGrp="1"/>
          </p:cNvSpPr>
          <p:nvPr>
            <p:ph type="title"/>
          </p:nvPr>
        </p:nvSpPr>
        <p:spPr>
          <a:xfrm>
            <a:off x="909836" y="548680"/>
            <a:ext cx="9750425" cy="1295400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Theme 3: Developing </a:t>
            </a:r>
            <a:br>
              <a:rPr lang="en-US" sz="5400" b="1" dirty="0" smtClean="0"/>
            </a:br>
            <a:r>
              <a:rPr lang="en-US" sz="5400" b="1" dirty="0" smtClean="0"/>
              <a:t>Self-determination</a:t>
            </a:r>
            <a:endParaRPr lang="el-GR" sz="5400" b="1" dirty="0" smtClean="0"/>
          </a:p>
        </p:txBody>
      </p:sp>
      <p:sp>
        <p:nvSpPr>
          <p:cNvPr id="18435" name="4 - Θέση περιεχομένου"/>
          <p:cNvSpPr>
            <a:spLocks noGrp="1"/>
          </p:cNvSpPr>
          <p:nvPr>
            <p:ph idx="1"/>
          </p:nvPr>
        </p:nvSpPr>
        <p:spPr>
          <a:xfrm>
            <a:off x="1219200" y="1556792"/>
            <a:ext cx="9750425" cy="457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i="1" dirty="0" smtClean="0"/>
          </a:p>
          <a:p>
            <a:r>
              <a:rPr lang="en-US" sz="4400" dirty="0"/>
              <a:t>Creative problem-solving and decision making </a:t>
            </a:r>
            <a:endParaRPr lang="en-US" sz="4400" dirty="0" smtClean="0"/>
          </a:p>
          <a:p>
            <a:pPr eaLnBrk="1" hangingPunct="1"/>
            <a:r>
              <a:rPr lang="en-US" sz="4400" dirty="0" smtClean="0"/>
              <a:t>Empowerment: autonomy, self-efficacy, internal locus of control)</a:t>
            </a:r>
            <a:endParaRPr lang="el-GR" sz="4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73" y="7516"/>
            <a:ext cx="2782044" cy="26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982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- Τίτλος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0425" cy="1620416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Theme 4: Enhancing communication skills</a:t>
            </a:r>
            <a:endParaRPr lang="el-GR" sz="4800" b="1" dirty="0" smtClean="0"/>
          </a:p>
        </p:txBody>
      </p:sp>
      <p:sp>
        <p:nvSpPr>
          <p:cNvPr id="20483" name="4 - Θέση περιεχομένου"/>
          <p:cNvSpPr>
            <a:spLocks noGrp="1"/>
          </p:cNvSpPr>
          <p:nvPr>
            <p:ph idx="1"/>
          </p:nvPr>
        </p:nvSpPr>
        <p:spPr>
          <a:xfrm>
            <a:off x="1197868" y="2293392"/>
            <a:ext cx="9750425" cy="4572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Interpersonal communication (effective listening skills</a:t>
            </a:r>
            <a:r>
              <a:rPr lang="en-US" sz="4400" dirty="0"/>
              <a:t>,</a:t>
            </a:r>
            <a:r>
              <a:rPr lang="en-US" sz="4400" dirty="0" smtClean="0"/>
              <a:t> </a:t>
            </a:r>
            <a:r>
              <a:rPr lang="en-US" sz="4400" dirty="0"/>
              <a:t>g</a:t>
            </a:r>
            <a:r>
              <a:rPr lang="en-US" sz="4400" dirty="0" smtClean="0"/>
              <a:t>iving feedback communicating ideas )</a:t>
            </a:r>
          </a:p>
          <a:p>
            <a:pPr eaLnBrk="1" hangingPunct="1"/>
            <a:r>
              <a:rPr lang="en-US" sz="4400" dirty="0" smtClean="0"/>
              <a:t>Assertive </a:t>
            </a:r>
            <a:r>
              <a:rPr lang="en-US" sz="4400" dirty="0" err="1" smtClean="0"/>
              <a:t>behaviour</a:t>
            </a:r>
            <a:endParaRPr lang="en-US" sz="4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820" y="3717032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050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- Τίτλος"/>
          <p:cNvSpPr>
            <a:spLocks noGrp="1"/>
          </p:cNvSpPr>
          <p:nvPr>
            <p:ph type="title"/>
          </p:nvPr>
        </p:nvSpPr>
        <p:spPr>
          <a:xfrm>
            <a:off x="1197868" y="446633"/>
            <a:ext cx="9750425" cy="1295400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>Theme 5: Building </a:t>
            </a:r>
            <a:br>
              <a:rPr lang="en-US" sz="4800" b="1" dirty="0" smtClean="0"/>
            </a:br>
            <a:r>
              <a:rPr lang="en-US" sz="4800" b="1" dirty="0" smtClean="0"/>
              <a:t>healthy relationships</a:t>
            </a:r>
            <a:endParaRPr lang="el-GR" sz="4800" b="1" dirty="0" smtClean="0"/>
          </a:p>
        </p:txBody>
      </p:sp>
      <p:sp>
        <p:nvSpPr>
          <p:cNvPr id="21507" name="4 - Θέση περιεχομένου"/>
          <p:cNvSpPr>
            <a:spLocks noGrp="1"/>
          </p:cNvSpPr>
          <p:nvPr>
            <p:ph idx="1"/>
          </p:nvPr>
        </p:nvSpPr>
        <p:spPr>
          <a:xfrm>
            <a:off x="1219200" y="2276872"/>
            <a:ext cx="9750425" cy="3895328"/>
          </a:xfrm>
        </p:spPr>
        <p:txBody>
          <a:bodyPr/>
          <a:lstStyle/>
          <a:p>
            <a:pPr algn="just"/>
            <a:r>
              <a:rPr lang="en-US" sz="4400" dirty="0" smtClean="0"/>
              <a:t>Establishing &amp; maintaining healthy and rewarding relationships 	</a:t>
            </a:r>
          </a:p>
          <a:p>
            <a:r>
              <a:rPr lang="en-US" sz="4400" dirty="0"/>
              <a:t>Engaging in ethical and responsible behavior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l-GR" sz="2400" dirty="0" smtClean="0"/>
          </a:p>
        </p:txBody>
      </p:sp>
      <p:pic>
        <p:nvPicPr>
          <p:cNvPr id="7170" name="Picture 2" descr="C:\Users\LB760\Pictures\fri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29468"/>
            <a:ext cx="2854053" cy="21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43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400" b="1" dirty="0"/>
              <a:t>Theme 6: Turning challenges into opportunities (tough mindedness</a:t>
            </a:r>
            <a:r>
              <a:rPr lang="en-US" sz="4400" b="1" dirty="0" smtClean="0"/>
              <a:t>)</a:t>
            </a:r>
            <a:endParaRPr lang="el-GR" sz="4400" dirty="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Developing courage in adversity and persistence in the face of failure, injustice, overcoming difficulties and setbacks (e.g. disability, sickness, discrimination)</a:t>
            </a:r>
          </a:p>
          <a:p>
            <a:pPr eaLnBrk="1" hangingPunct="1"/>
            <a:r>
              <a:rPr lang="en-US" dirty="0" smtClean="0"/>
              <a:t>Dealing with rejection by teachers, peers, family members and managing related negative emotions </a:t>
            </a:r>
          </a:p>
          <a:p>
            <a:pPr eaLnBrk="1" hangingPunct="1"/>
            <a:r>
              <a:rPr lang="en-US" dirty="0"/>
              <a:t>Dealing with bullying </a:t>
            </a:r>
            <a:r>
              <a:rPr lang="en-US" dirty="0" err="1"/>
              <a:t>behaviours</a:t>
            </a:r>
            <a:r>
              <a:rPr lang="en-US" dirty="0"/>
              <a:t> in </a:t>
            </a:r>
            <a:r>
              <a:rPr lang="en-US" dirty="0" smtClean="0"/>
              <a:t>school </a:t>
            </a:r>
            <a:endParaRPr lang="en-US" dirty="0"/>
          </a:p>
          <a:p>
            <a:pPr eaLnBrk="1" hangingPunct="1"/>
            <a:r>
              <a:rPr lang="en-US" dirty="0"/>
              <a:t>Dealing with obstacles such as family conflicts, </a:t>
            </a:r>
            <a:r>
              <a:rPr lang="en-US" dirty="0" smtClean="0"/>
              <a:t>divorce</a:t>
            </a:r>
            <a:r>
              <a:rPr lang="en-US" dirty="0"/>
              <a:t>, poverty &amp;  parental  unrealistic </a:t>
            </a:r>
            <a:r>
              <a:rPr lang="en-US" dirty="0" smtClean="0"/>
              <a:t>expectations</a:t>
            </a:r>
            <a:endParaRPr lang="en-US" dirty="0"/>
          </a:p>
          <a:p>
            <a:pPr eaLnBrk="1" hangingPunct="1"/>
            <a:r>
              <a:rPr lang="en-US" dirty="0" smtClean="0"/>
              <a:t>Dealing </a:t>
            </a:r>
            <a:r>
              <a:rPr lang="en-US" dirty="0"/>
              <a:t>with change, loss &amp; transitions in </a:t>
            </a:r>
            <a:r>
              <a:rPr lang="en-US" dirty="0" smtClean="0"/>
              <a:t>life</a:t>
            </a:r>
            <a:endParaRPr lang="el-GR" dirty="0"/>
          </a:p>
          <a:p>
            <a:endParaRPr lang="el-GR" sz="2400" dirty="0"/>
          </a:p>
          <a:p>
            <a:pPr eaLnBrk="1" hangingPunct="1"/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755" y="5085184"/>
            <a:ext cx="2998069" cy="145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92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 err="1" smtClean="0"/>
              <a:t>Structure</a:t>
            </a:r>
            <a:endParaRPr lang="sv-SE" sz="4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 smtClean="0"/>
              <a:t>Three manuals: </a:t>
            </a:r>
            <a:r>
              <a:rPr lang="sv-SE" sz="3200" dirty="0" err="1" smtClean="0"/>
              <a:t>early</a:t>
            </a:r>
            <a:r>
              <a:rPr lang="sv-SE" sz="3200" dirty="0" smtClean="0"/>
              <a:t> </a:t>
            </a:r>
            <a:r>
              <a:rPr lang="sv-SE" sz="3200" dirty="0" err="1" smtClean="0"/>
              <a:t>years</a:t>
            </a:r>
            <a:r>
              <a:rPr lang="sv-SE" sz="3200" dirty="0" smtClean="0"/>
              <a:t>, </a:t>
            </a:r>
            <a:r>
              <a:rPr lang="sv-SE" sz="3200" dirty="0" err="1" smtClean="0"/>
              <a:t>early</a:t>
            </a:r>
            <a:r>
              <a:rPr lang="sv-SE" sz="3200" dirty="0" smtClean="0"/>
              <a:t> </a:t>
            </a:r>
            <a:r>
              <a:rPr lang="sv-SE" sz="3200" dirty="0" err="1" smtClean="0"/>
              <a:t>primary</a:t>
            </a:r>
            <a:r>
              <a:rPr lang="sv-SE" sz="3200" dirty="0" smtClean="0"/>
              <a:t> and late </a:t>
            </a:r>
            <a:r>
              <a:rPr lang="sv-SE" sz="3200" dirty="0" err="1" smtClean="0"/>
              <a:t>primary</a:t>
            </a:r>
            <a:endParaRPr lang="sv-SE" sz="3200" dirty="0" smtClean="0"/>
          </a:p>
          <a:p>
            <a:r>
              <a:rPr lang="sv-SE" sz="3200" dirty="0" smtClean="0"/>
              <a:t>Spiral curriculum, the same </a:t>
            </a:r>
            <a:r>
              <a:rPr lang="sv-SE" sz="3200" dirty="0" err="1" smtClean="0"/>
              <a:t>themes</a:t>
            </a:r>
            <a:r>
              <a:rPr lang="sv-SE" sz="3200" dirty="0" smtClean="0"/>
              <a:t> for all </a:t>
            </a:r>
            <a:r>
              <a:rPr lang="sv-SE" sz="3200" dirty="0" err="1" smtClean="0"/>
              <a:t>ages</a:t>
            </a:r>
            <a:endParaRPr lang="sv-SE" sz="3200" dirty="0" smtClean="0"/>
          </a:p>
          <a:p>
            <a:r>
              <a:rPr lang="sv-SE" sz="3200" dirty="0" err="1" smtClean="0"/>
              <a:t>Developmental/inclusive</a:t>
            </a:r>
            <a:r>
              <a:rPr lang="sv-SE" sz="3200" dirty="0" smtClean="0"/>
              <a:t> </a:t>
            </a:r>
            <a:r>
              <a:rPr lang="sv-SE" sz="3200" dirty="0" err="1" smtClean="0"/>
              <a:t>rather</a:t>
            </a:r>
            <a:r>
              <a:rPr lang="sv-SE" sz="3200" dirty="0" smtClean="0"/>
              <a:t> </a:t>
            </a:r>
            <a:r>
              <a:rPr lang="sv-SE" sz="3200" dirty="0" err="1" smtClean="0"/>
              <a:t>than</a:t>
            </a:r>
            <a:r>
              <a:rPr lang="sv-SE" sz="3200" dirty="0" smtClean="0"/>
              <a:t> age </a:t>
            </a:r>
            <a:r>
              <a:rPr lang="sv-SE" sz="3200" dirty="0" err="1" smtClean="0"/>
              <a:t>determined</a:t>
            </a:r>
            <a:endParaRPr lang="sv-SE" sz="3200" dirty="0"/>
          </a:p>
          <a:p>
            <a:r>
              <a:rPr lang="sv-SE" sz="3200" dirty="0" smtClean="0"/>
              <a:t>In each group three different levels: </a:t>
            </a:r>
          </a:p>
          <a:p>
            <a:pPr lvl="1"/>
            <a:r>
              <a:rPr lang="sv-SE" sz="2600" dirty="0" smtClean="0"/>
              <a:t>Basic</a:t>
            </a:r>
          </a:p>
          <a:p>
            <a:pPr lvl="1"/>
            <a:r>
              <a:rPr lang="sv-SE" sz="2600" dirty="0" smtClean="0"/>
              <a:t>Intermediate</a:t>
            </a:r>
          </a:p>
          <a:p>
            <a:pPr lvl="1"/>
            <a:r>
              <a:rPr lang="sv-SE" sz="2600" dirty="0" smtClean="0"/>
              <a:t>Advanced (teacher decides which level)</a:t>
            </a:r>
          </a:p>
        </p:txBody>
      </p:sp>
    </p:spTree>
    <p:extLst>
      <p:ext uri="{BB962C8B-B14F-4D97-AF65-F5344CB8AC3E}">
        <p14:creationId xmlns:p14="http://schemas.microsoft.com/office/powerpoint/2010/main" val="241086207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 err="1" smtClean="0"/>
              <a:t>Principles</a:t>
            </a:r>
            <a:endParaRPr lang="sv-SE" sz="4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400" dirty="0" smtClean="0"/>
              <a:t>Eg. </a:t>
            </a:r>
            <a:r>
              <a:rPr lang="sv-SE" sz="4400" b="1" dirty="0" smtClean="0"/>
              <a:t>SAFE</a:t>
            </a:r>
            <a:r>
              <a:rPr lang="sv-SE" sz="4400" dirty="0" smtClean="0"/>
              <a:t> Approach</a:t>
            </a:r>
          </a:p>
          <a:p>
            <a:pPr lvl="1"/>
            <a:r>
              <a:rPr lang="en-US" sz="4000" b="1" dirty="0" smtClean="0"/>
              <a:t>S</a:t>
            </a:r>
            <a:r>
              <a:rPr lang="en-US" sz="4000" dirty="0" smtClean="0"/>
              <a:t>equenced </a:t>
            </a:r>
            <a:r>
              <a:rPr lang="en-US" sz="4000" dirty="0"/>
              <a:t>step-by-step training </a:t>
            </a:r>
            <a:r>
              <a:rPr lang="en-US" sz="4000" dirty="0" smtClean="0"/>
              <a:t>approach</a:t>
            </a:r>
          </a:p>
          <a:p>
            <a:pPr lvl="1"/>
            <a:r>
              <a:rPr lang="en-US" sz="4000" b="1" dirty="0" smtClean="0"/>
              <a:t>A</a:t>
            </a:r>
            <a:r>
              <a:rPr lang="en-US" sz="4000" dirty="0" smtClean="0"/>
              <a:t>ctive </a:t>
            </a:r>
            <a:r>
              <a:rPr lang="en-US" sz="4000" dirty="0"/>
              <a:t>forms of </a:t>
            </a:r>
            <a:r>
              <a:rPr lang="en-US" sz="4000" dirty="0" smtClean="0"/>
              <a:t>learning</a:t>
            </a:r>
          </a:p>
          <a:p>
            <a:pPr lvl="1"/>
            <a:r>
              <a:rPr lang="en-US" sz="4000" b="1" dirty="0" smtClean="0"/>
              <a:t>F</a:t>
            </a:r>
            <a:r>
              <a:rPr lang="en-US" sz="4000" dirty="0" smtClean="0"/>
              <a:t>ocus </a:t>
            </a:r>
            <a:r>
              <a:rPr lang="en-US" sz="4000" dirty="0"/>
              <a:t>sufficient time on skill </a:t>
            </a:r>
            <a:r>
              <a:rPr lang="en-US" sz="4000" dirty="0" smtClean="0"/>
              <a:t>development</a:t>
            </a:r>
          </a:p>
          <a:p>
            <a:pPr lvl="1"/>
            <a:r>
              <a:rPr lang="en-US" sz="4000" b="1" dirty="0" smtClean="0"/>
              <a:t>E</a:t>
            </a:r>
            <a:r>
              <a:rPr lang="en-US" sz="4000" dirty="0" smtClean="0"/>
              <a:t>xplicit learning </a:t>
            </a:r>
            <a:r>
              <a:rPr lang="sv-SE" sz="4000" dirty="0" smtClean="0"/>
              <a:t>goals</a:t>
            </a:r>
          </a:p>
          <a:p>
            <a:endParaRPr lang="sv-SE" dirty="0" smtClean="0"/>
          </a:p>
        </p:txBody>
      </p:sp>
      <p:pic>
        <p:nvPicPr>
          <p:cNvPr id="9218" name="Picture 2" descr="https://encrypted-tbn2.gstatic.com/images?q=tbn:ANd9GcTPo4fnVtjr5Oh7mGtMvPwNIOLeYSiVo8Y1Sr4RjakUbyvbkCD8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113" y="476672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3959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Parents’ Manual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800" dirty="0" smtClean="0"/>
              <a:t>Complementary to teachers’ manual</a:t>
            </a:r>
          </a:p>
          <a:p>
            <a:pPr algn="just"/>
            <a:r>
              <a:rPr lang="en-US" sz="4800" dirty="0" smtClean="0"/>
              <a:t>A guide for parents in building resilience in their own children</a:t>
            </a:r>
          </a:p>
          <a:p>
            <a:pPr lvl="1" algn="just"/>
            <a:r>
              <a:rPr lang="en-US" sz="4400" dirty="0"/>
              <a:t>a</a:t>
            </a:r>
            <a:r>
              <a:rPr lang="en-US" sz="4400" dirty="0" smtClean="0"/>
              <a:t> systemic perspective</a:t>
            </a:r>
          </a:p>
          <a:p>
            <a:pPr algn="just"/>
            <a:endParaRPr lang="en-U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3" y="4509120"/>
            <a:ext cx="2854052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70917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dirty="0" smtClean="0"/>
              <a:t>Developing a Growth Mindset</a:t>
            </a:r>
            <a:endParaRPr lang="el-GR" sz="4400" b="1" dirty="0" smtClean="0"/>
          </a:p>
        </p:txBody>
      </p:sp>
      <p:sp>
        <p:nvSpPr>
          <p:cNvPr id="15363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1. </a:t>
            </a:r>
            <a:r>
              <a:rPr lang="en-US" sz="3600" b="1" dirty="0" smtClean="0"/>
              <a:t>Optimistic thinking and positive mindset when facing life’s adversities </a:t>
            </a:r>
          </a:p>
          <a:p>
            <a:pPr lvl="1" eaLnBrk="1" hangingPunct="1"/>
            <a:r>
              <a:rPr lang="en-US" sz="3600" b="1" dirty="0" smtClean="0"/>
              <a:t>Dispositional optimism</a:t>
            </a:r>
            <a:r>
              <a:rPr lang="en-US" sz="3600" dirty="0" smtClean="0"/>
              <a:t>-good things will happen, confidence to persevere in adversity (</a:t>
            </a:r>
            <a:r>
              <a:rPr lang="en-US" sz="3600" dirty="0" err="1" smtClean="0"/>
              <a:t>Scheiner</a:t>
            </a:r>
            <a:r>
              <a:rPr lang="en-US" sz="3600" dirty="0" smtClean="0"/>
              <a:t> &amp; </a:t>
            </a:r>
            <a:r>
              <a:rPr lang="en-US" sz="3600" dirty="0" err="1" smtClean="0"/>
              <a:t>Curver</a:t>
            </a:r>
            <a:r>
              <a:rPr lang="en-US" sz="3600" dirty="0" smtClean="0"/>
              <a:t>, 1992)</a:t>
            </a:r>
          </a:p>
          <a:p>
            <a:pPr lvl="1"/>
            <a:r>
              <a:rPr lang="en-US" sz="3600" b="1" dirty="0" smtClean="0"/>
              <a:t>Positive thinking</a:t>
            </a:r>
            <a:r>
              <a:rPr lang="en-US" sz="3600" dirty="0" smtClean="0"/>
              <a:t>/self-talk (promotes health, well-being &amp; longevity (Seligman, 2011)</a:t>
            </a:r>
          </a:p>
        </p:txBody>
      </p:sp>
    </p:spTree>
    <p:extLst>
      <p:ext uri="{BB962C8B-B14F-4D97-AF65-F5344CB8AC3E}">
        <p14:creationId xmlns:p14="http://schemas.microsoft.com/office/powerpoint/2010/main" val="1063311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Developing a Growth Mindset</a:t>
            </a:r>
            <a:endParaRPr lang="el-GR" sz="4400" dirty="0" smtClean="0"/>
          </a:p>
        </p:txBody>
      </p:sp>
      <p:sp>
        <p:nvSpPr>
          <p:cNvPr id="16387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3200" b="1" dirty="0" smtClean="0"/>
              <a:t>2. Using emotions to promote growth and wellbeing: </a:t>
            </a:r>
          </a:p>
          <a:p>
            <a:pPr lvl="1"/>
            <a:r>
              <a:rPr lang="en-US" sz="3200" b="1" dirty="0"/>
              <a:t>A</a:t>
            </a:r>
            <a:r>
              <a:rPr lang="en-US" sz="3200" b="1" dirty="0" smtClean="0"/>
              <a:t>ppreciating &amp; enjoying one’s positive emotions </a:t>
            </a:r>
            <a:r>
              <a:rPr lang="en-US" sz="3200" dirty="0" smtClean="0"/>
              <a:t>(positive emotions &amp; adaptive coping strategies important to satisfying life, protects against development of psychological problems (Compton, 2005)</a:t>
            </a:r>
          </a:p>
          <a:p>
            <a:pPr lvl="1"/>
            <a:r>
              <a:rPr lang="en-US" sz="3200" b="1" dirty="0" err="1" smtClean="0"/>
              <a:t>Humour</a:t>
            </a:r>
            <a:r>
              <a:rPr lang="en-US" sz="3200" b="1" dirty="0" smtClean="0"/>
              <a:t> </a:t>
            </a:r>
            <a:r>
              <a:rPr lang="en-US" sz="3200" dirty="0" smtClean="0"/>
              <a:t>(positive appraisal of life events-less stress, adds to psychological well-being, life satisfaction &amp; self-esteem (Peterson, </a:t>
            </a:r>
            <a:r>
              <a:rPr lang="en-US" sz="3200" dirty="0" err="1" smtClean="0"/>
              <a:t>Ruch</a:t>
            </a:r>
            <a:r>
              <a:rPr lang="en-US" sz="3200" dirty="0" smtClean="0"/>
              <a:t>, </a:t>
            </a:r>
            <a:r>
              <a:rPr lang="en-US" sz="3200" dirty="0" err="1" smtClean="0"/>
              <a:t>Beerman</a:t>
            </a:r>
            <a:r>
              <a:rPr lang="en-US" sz="3200" dirty="0" smtClean="0"/>
              <a:t>, Park  &amp; Seligman, 2007)</a:t>
            </a:r>
            <a:endParaRPr lang="el-GR" sz="3200" dirty="0" smtClean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58074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Subthemes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Subtheme 1: </a:t>
            </a:r>
            <a:r>
              <a:rPr lang="en-US" b="1" dirty="0"/>
              <a:t>Positive and Optimistic Thinking when facing </a:t>
            </a:r>
            <a:r>
              <a:rPr lang="en-US" b="1" dirty="0" smtClean="0"/>
              <a:t>Challenges</a:t>
            </a:r>
          </a:p>
          <a:p>
            <a:pPr lvl="1"/>
            <a:r>
              <a:rPr lang="en-US" dirty="0"/>
              <a:t>Positive and Negative Thinking</a:t>
            </a:r>
            <a:endParaRPr lang="en-US" sz="1600" dirty="0"/>
          </a:p>
          <a:p>
            <a:pPr lvl="1"/>
            <a:r>
              <a:rPr lang="en-US" dirty="0" smtClean="0"/>
              <a:t>It’s </a:t>
            </a:r>
            <a:r>
              <a:rPr lang="en-US" dirty="0"/>
              <a:t>good to think positive!</a:t>
            </a:r>
            <a:endParaRPr lang="en-US" sz="1600" dirty="0"/>
          </a:p>
          <a:p>
            <a:pPr lvl="1"/>
            <a:r>
              <a:rPr lang="en-US" dirty="0" smtClean="0"/>
              <a:t>Challenging </a:t>
            </a:r>
            <a:r>
              <a:rPr lang="en-US" dirty="0"/>
              <a:t>Negative </a:t>
            </a:r>
            <a:r>
              <a:rPr lang="en-US" dirty="0" smtClean="0"/>
              <a:t>Thoughts</a:t>
            </a:r>
          </a:p>
          <a:p>
            <a:r>
              <a:rPr lang="en-US" b="1" dirty="0" smtClean="0"/>
              <a:t>Subtheme 2: Using </a:t>
            </a:r>
            <a:r>
              <a:rPr lang="en-US" b="1" dirty="0"/>
              <a:t>emotions to promote growth and </a:t>
            </a:r>
            <a:r>
              <a:rPr lang="en-US" b="1" dirty="0" smtClean="0"/>
              <a:t>wellbeing:</a:t>
            </a:r>
          </a:p>
          <a:p>
            <a:pPr lvl="1"/>
            <a:r>
              <a:rPr lang="en-US" b="1" dirty="0" smtClean="0"/>
              <a:t> </a:t>
            </a:r>
            <a:r>
              <a:rPr lang="en-US" dirty="0" smtClean="0"/>
              <a:t>Hope</a:t>
            </a:r>
          </a:p>
          <a:p>
            <a:pPr lvl="1"/>
            <a:r>
              <a:rPr lang="en-US" dirty="0" smtClean="0"/>
              <a:t>Happiness</a:t>
            </a:r>
          </a:p>
          <a:p>
            <a:pPr lvl="1"/>
            <a:r>
              <a:rPr lang="en-US" dirty="0" err="1" smtClean="0"/>
              <a:t>Humour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448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Workshop Outline: RESCUR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Introducing RESCUR project</a:t>
            </a:r>
          </a:p>
          <a:p>
            <a:pPr lvl="1"/>
            <a:r>
              <a:rPr lang="en-US" sz="3600" dirty="0" smtClean="0"/>
              <a:t>Defining resilience</a:t>
            </a:r>
          </a:p>
          <a:p>
            <a:pPr lvl="1"/>
            <a:r>
              <a:rPr lang="en-US" sz="3600" dirty="0" smtClean="0"/>
              <a:t>Curriculum framework and principles</a:t>
            </a:r>
          </a:p>
          <a:p>
            <a:pPr lvl="1"/>
            <a:r>
              <a:rPr lang="en-US" sz="3600" dirty="0" smtClean="0"/>
              <a:t>Curriculum structure</a:t>
            </a:r>
          </a:p>
          <a:p>
            <a:pPr lvl="1"/>
            <a:r>
              <a:rPr lang="en-US" sz="3600" dirty="0" smtClean="0"/>
              <a:t>Curriculum content areas</a:t>
            </a:r>
          </a:p>
          <a:p>
            <a:pPr lvl="1"/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marL="45243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43864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Learning goals: Positive and negative thinking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Early </a:t>
            </a:r>
            <a:r>
              <a:rPr lang="en-US" sz="3200" b="1" dirty="0" smtClean="0"/>
              <a:t>Years (3-5 years)</a:t>
            </a:r>
            <a:endParaRPr lang="en-US" sz="3200" dirty="0"/>
          </a:p>
          <a:p>
            <a:pPr lvl="0"/>
            <a:r>
              <a:rPr lang="en-US" sz="3200" dirty="0"/>
              <a:t>Recognize that we can either look at the sunny side or at the </a:t>
            </a:r>
            <a:r>
              <a:rPr lang="en-US" sz="3200" dirty="0" smtClean="0"/>
              <a:t>down </a:t>
            </a:r>
            <a:r>
              <a:rPr lang="en-US" sz="3200" dirty="0"/>
              <a:t>side of life</a:t>
            </a:r>
          </a:p>
          <a:p>
            <a:pPr lvl="0"/>
            <a:r>
              <a:rPr lang="en-US" sz="3200" dirty="0"/>
              <a:t>Identify what sunny side thinkers and down side thinkers might </a:t>
            </a:r>
            <a:r>
              <a:rPr lang="en-US" sz="3200" dirty="0" smtClean="0"/>
              <a:t>say</a:t>
            </a:r>
            <a:endParaRPr lang="en-US" sz="3200" dirty="0"/>
          </a:p>
          <a:p>
            <a:pPr lvl="0"/>
            <a:r>
              <a:rPr lang="en-US" sz="3200" dirty="0"/>
              <a:t>Recognize and demonstrate how sunny side thinkers and down </a:t>
            </a:r>
            <a:r>
              <a:rPr lang="en-US" sz="3200" dirty="0" smtClean="0"/>
              <a:t>side </a:t>
            </a:r>
            <a:r>
              <a:rPr lang="en-US" sz="3200" dirty="0"/>
              <a:t>thinkers might react to challenges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9791721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goals: Positive and negative thinking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Early Primary </a:t>
            </a:r>
            <a:r>
              <a:rPr lang="en-US" b="1" dirty="0" smtClean="0"/>
              <a:t>(6-8 years)</a:t>
            </a:r>
            <a:endParaRPr lang="en-US" dirty="0"/>
          </a:p>
          <a:p>
            <a:pPr lvl="0"/>
            <a:r>
              <a:rPr lang="en-US" dirty="0"/>
              <a:t>Give examples of what sunny side thinkers and down side thinkers might say when encountering challenges</a:t>
            </a:r>
          </a:p>
          <a:p>
            <a:pPr lvl="0"/>
            <a:r>
              <a:rPr lang="en-US" dirty="0"/>
              <a:t>Identify and demonstrate upside thoughts and downside thoughts to setbacks</a:t>
            </a:r>
          </a:p>
          <a:p>
            <a:pPr lvl="0"/>
            <a:r>
              <a:rPr lang="en-US" dirty="0"/>
              <a:t>Break down an upside thought (Not Me/ Not Always/ Not Everything) and a downside thought into 3 parts (Me/ Always/ Everything)</a:t>
            </a:r>
          </a:p>
        </p:txBody>
      </p:sp>
    </p:spTree>
    <p:extLst>
      <p:ext uri="{BB962C8B-B14F-4D97-AF65-F5344CB8AC3E}">
        <p14:creationId xmlns:p14="http://schemas.microsoft.com/office/powerpoint/2010/main" val="66739627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goals: Positive and negative thinking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Primary (9-11 years)</a:t>
            </a:r>
            <a:endParaRPr lang="en-US" dirty="0"/>
          </a:p>
          <a:p>
            <a:pPr lvl="0"/>
            <a:r>
              <a:rPr lang="en-US" dirty="0"/>
              <a:t>Break down an optimistic explanatory style (Not Me/ Not Always/ Not Everything) and a pessimistic explanatory style </a:t>
            </a:r>
            <a:r>
              <a:rPr lang="en-US" dirty="0" err="1"/>
              <a:t>style</a:t>
            </a:r>
            <a:r>
              <a:rPr lang="en-US" dirty="0"/>
              <a:t> (Me/ Always/ Everything) into 3 parts</a:t>
            </a:r>
          </a:p>
          <a:p>
            <a:pPr lvl="0"/>
            <a:r>
              <a:rPr lang="en-US" dirty="0"/>
              <a:t>Change a pessimistic explanatory style (Me/ Always/ Everything) into an optimistic explanatory style (Not Me/ Not Always/ Not Everything).</a:t>
            </a:r>
          </a:p>
          <a:p>
            <a:pPr lvl="0"/>
            <a:r>
              <a:rPr lang="en-US" dirty="0"/>
              <a:t>Describe a situation that includes a pessimistic explanatory style (Me/ Always/ Everything) and then change it into an optimistic explanatory style (Not Me/ Not Always/ Not Everything).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5055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Learning goals</a:t>
            </a:r>
            <a:r>
              <a:rPr lang="en-US" sz="3200" dirty="0" smtClean="0"/>
              <a:t>: </a:t>
            </a:r>
            <a:r>
              <a:rPr lang="en-US" sz="3200" b="1" dirty="0"/>
              <a:t>It’s good to think positive</a:t>
            </a:r>
            <a:r>
              <a:rPr lang="en-US" sz="3200" b="1" dirty="0" smtClean="0"/>
              <a:t>!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Early Years (3-5 years)</a:t>
            </a:r>
            <a:endParaRPr lang="en-US" dirty="0"/>
          </a:p>
          <a:p>
            <a:pPr lvl="0"/>
            <a:r>
              <a:rPr lang="en-US" dirty="0"/>
              <a:t>Recognize that sunny side thinking can help us feel better while </a:t>
            </a:r>
            <a:r>
              <a:rPr lang="en-US" dirty="0" smtClean="0"/>
              <a:t>down </a:t>
            </a:r>
            <a:r>
              <a:rPr lang="en-US" dirty="0"/>
              <a:t>side thinking might make us feel worse</a:t>
            </a:r>
          </a:p>
          <a:p>
            <a:pPr lvl="0"/>
            <a:r>
              <a:rPr lang="en-US" dirty="0"/>
              <a:t>Recognize that upside and downside thinking can affect the way we </a:t>
            </a:r>
            <a:r>
              <a:rPr lang="en-US" dirty="0" smtClean="0"/>
              <a:t>feel </a:t>
            </a:r>
            <a:r>
              <a:rPr lang="en-US" dirty="0"/>
              <a:t>and act</a:t>
            </a:r>
          </a:p>
          <a:p>
            <a:pPr lvl="0"/>
            <a:r>
              <a:rPr lang="en-US" dirty="0"/>
              <a:t>Change a downside thought into an upside thought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0473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</a:t>
            </a:r>
            <a:r>
              <a:rPr lang="en-US" sz="3200" dirty="0"/>
              <a:t>: </a:t>
            </a:r>
            <a:r>
              <a:rPr lang="en-US" sz="3200" b="1" dirty="0"/>
              <a:t>It’s good to think positive!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Early Primary (6-8 years)</a:t>
            </a:r>
            <a:endParaRPr lang="en-US" sz="2000" dirty="0"/>
          </a:p>
          <a:p>
            <a:pPr lvl="0"/>
            <a:r>
              <a:rPr lang="en-US" sz="2000" dirty="0"/>
              <a:t>Identify an upside or a downside thought to a setback, and </a:t>
            </a:r>
          </a:p>
          <a:p>
            <a:r>
              <a:rPr lang="en-US" sz="2000" dirty="0"/>
              <a:t>demonstrate the feelings and actions that might follow</a:t>
            </a:r>
          </a:p>
          <a:p>
            <a:pPr lvl="0"/>
            <a:r>
              <a:rPr lang="en-US" sz="2000" dirty="0"/>
              <a:t>Illustrate a thoughts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feelings </a:t>
            </a:r>
            <a:r>
              <a:rPr lang="en-US" sz="2000" dirty="0">
                <a:sym typeface="Wingdings"/>
              </a:rPr>
              <a:t></a:t>
            </a:r>
            <a:r>
              <a:rPr lang="en-US" sz="2000" dirty="0"/>
              <a:t> actions sequence</a:t>
            </a:r>
          </a:p>
          <a:p>
            <a:pPr lvl="0"/>
            <a:r>
              <a:rPr lang="en-US" sz="2000" dirty="0"/>
              <a:t>Recognize how thinking about an adversity can have consequences on feelings and actions, in an ABC flowchart </a:t>
            </a:r>
            <a:endParaRPr lang="en-US" sz="2000" dirty="0" smtClean="0"/>
          </a:p>
          <a:p>
            <a:r>
              <a:rPr lang="en-US" sz="2000" b="1" dirty="0"/>
              <a:t>Late Primary (9-11 years)</a:t>
            </a:r>
            <a:endParaRPr lang="en-US" sz="2000" dirty="0"/>
          </a:p>
          <a:p>
            <a:pPr lvl="0"/>
            <a:r>
              <a:rPr lang="en-US" sz="2000" dirty="0"/>
              <a:t>Complete an ABC flowchart for a setback</a:t>
            </a:r>
          </a:p>
          <a:p>
            <a:pPr lvl="0"/>
            <a:r>
              <a:rPr lang="en-US" sz="2000" dirty="0"/>
              <a:t>Give an example of an ABC sequence</a:t>
            </a:r>
          </a:p>
          <a:p>
            <a:pPr lvl="0"/>
            <a:r>
              <a:rPr lang="en-US" sz="2000" dirty="0"/>
              <a:t>Produce their own ABC flowchart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5347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</a:t>
            </a:r>
            <a:r>
              <a:rPr lang="en-US" sz="3200" dirty="0"/>
              <a:t>: </a:t>
            </a:r>
            <a:r>
              <a:rPr lang="en-US" sz="3200" b="1" dirty="0"/>
              <a:t>Challenging Negative Thoughts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Early Years (3-5 years)</a:t>
            </a:r>
            <a:endParaRPr lang="en-US" sz="2000" dirty="0"/>
          </a:p>
          <a:p>
            <a:pPr lvl="0"/>
            <a:r>
              <a:rPr lang="en-US" sz="2000" dirty="0"/>
              <a:t>Take up the role of an object and give one reason why it </a:t>
            </a:r>
            <a:r>
              <a:rPr lang="en-US" sz="2000" dirty="0" smtClean="0"/>
              <a:t>is important</a:t>
            </a:r>
            <a:endParaRPr lang="en-US" sz="2000" dirty="0"/>
          </a:p>
          <a:p>
            <a:pPr lvl="0"/>
            <a:r>
              <a:rPr lang="en-US" sz="2000" dirty="0"/>
              <a:t>Mention one good thing they like about themselves</a:t>
            </a:r>
          </a:p>
          <a:p>
            <a:pPr lvl="0"/>
            <a:r>
              <a:rPr lang="en-US" sz="2000" dirty="0"/>
              <a:t>Practice talking back to their negative thoughts</a:t>
            </a:r>
          </a:p>
          <a:p>
            <a:r>
              <a:rPr lang="en-US" sz="2000" b="1" dirty="0"/>
              <a:t>Early Primary (6-8 years)</a:t>
            </a:r>
            <a:endParaRPr lang="en-US" sz="2000" dirty="0"/>
          </a:p>
          <a:p>
            <a:pPr lvl="0"/>
            <a:r>
              <a:rPr lang="en-US" sz="2000" dirty="0"/>
              <a:t>Recognize that when we encounter a setback, there are still things in our life that are good</a:t>
            </a:r>
          </a:p>
          <a:p>
            <a:pPr lvl="0"/>
            <a:r>
              <a:rPr lang="en-US" sz="2000" dirty="0"/>
              <a:t>Identify and list all the counter-evidence to dispute a downside thought </a:t>
            </a:r>
          </a:p>
          <a:p>
            <a:pPr lvl="0"/>
            <a:r>
              <a:rPr lang="en-US" sz="2000" dirty="0"/>
              <a:t>Distinguish between the best, worst and most realistic case scenario for a setback, and recognize that thinking of the worst case scenario can make us feel worse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3764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</a:t>
            </a:r>
            <a:r>
              <a:rPr lang="en-US" sz="3200" dirty="0"/>
              <a:t>: </a:t>
            </a:r>
            <a:r>
              <a:rPr lang="en-US" sz="3200" b="1" dirty="0"/>
              <a:t>Challenging Negative Thoughts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Primary (9-11 years)</a:t>
            </a:r>
            <a:endParaRPr lang="en-US" dirty="0"/>
          </a:p>
          <a:p>
            <a:pPr lvl="0"/>
            <a:r>
              <a:rPr lang="en-US" dirty="0"/>
              <a:t>Recognize that there are different ways of thinking about a problem </a:t>
            </a:r>
          </a:p>
          <a:p>
            <a:pPr lvl="0"/>
            <a:r>
              <a:rPr lang="en-US" dirty="0"/>
              <a:t>Identify alternative ways of thinking about a setback (Not Me/ Not Always/ Not everything)</a:t>
            </a:r>
          </a:p>
          <a:p>
            <a:r>
              <a:rPr lang="en-US" dirty="0"/>
              <a:t>Generate alternatives to their negative thoughts (Disputation), list the consequences these alternative thoughts bring (</a:t>
            </a:r>
            <a:r>
              <a:rPr lang="en-US" dirty="0" err="1"/>
              <a:t>Energization</a:t>
            </a:r>
            <a:r>
              <a:rPr lang="en-US" dirty="0"/>
              <a:t>), and add these to their ABC flowcharts</a:t>
            </a:r>
          </a:p>
        </p:txBody>
      </p:sp>
    </p:spTree>
    <p:extLst>
      <p:ext uri="{BB962C8B-B14F-4D97-AF65-F5344CB8AC3E}">
        <p14:creationId xmlns:p14="http://schemas.microsoft.com/office/powerpoint/2010/main" val="3143227235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Learning goals: </a:t>
            </a:r>
            <a:r>
              <a:rPr lang="en-US" sz="3200" b="1" dirty="0"/>
              <a:t>Using HOPE to promote growth and </a:t>
            </a:r>
            <a:r>
              <a:rPr lang="en-US" sz="3200" b="1" dirty="0" smtClean="0"/>
              <a:t>wellbeing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Early Years (3-5 years)</a:t>
            </a:r>
            <a:endParaRPr lang="en-US" sz="2400" dirty="0"/>
          </a:p>
          <a:p>
            <a:pPr lvl="0"/>
            <a:r>
              <a:rPr lang="en-US" sz="2400" dirty="0"/>
              <a:t>Recognize that bad times do not last forever</a:t>
            </a:r>
          </a:p>
          <a:p>
            <a:pPr lvl="0"/>
            <a:r>
              <a:rPr lang="en-US" sz="2400" dirty="0"/>
              <a:t>Recognize that bad times are usually followed by better times</a:t>
            </a:r>
          </a:p>
          <a:p>
            <a:pPr lvl="0"/>
            <a:r>
              <a:rPr lang="en-US" sz="2400" dirty="0"/>
              <a:t>Identify new goals to help make a bad time get </a:t>
            </a:r>
            <a:r>
              <a:rPr lang="en-US" sz="2400" dirty="0" smtClean="0"/>
              <a:t>better</a:t>
            </a:r>
            <a:endParaRPr lang="en-US" sz="2400" dirty="0"/>
          </a:p>
          <a:p>
            <a:r>
              <a:rPr lang="en-US" sz="2400" b="1" dirty="0"/>
              <a:t>Early Primary (6-8 years):</a:t>
            </a:r>
            <a:endParaRPr lang="en-US" sz="2400" dirty="0"/>
          </a:p>
          <a:p>
            <a:pPr lvl="0"/>
            <a:r>
              <a:rPr lang="en-US" sz="2400" dirty="0"/>
              <a:t>Practice remaining hopeful when trying to reach a goal</a:t>
            </a:r>
          </a:p>
          <a:p>
            <a:pPr lvl="0"/>
            <a:r>
              <a:rPr lang="en-US" sz="2400" dirty="0"/>
              <a:t>Practice remaining hopeful when making a plan on how to reach a goal</a:t>
            </a:r>
          </a:p>
          <a:p>
            <a:pPr lvl="0"/>
            <a:r>
              <a:rPr lang="en-US" sz="2400" dirty="0"/>
              <a:t>Practice remaining hopeful when their first attempt to reach a goal is unsuccessful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47148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goals: Using HOPE to promote growth and wellbeing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Primary (9-11 years):</a:t>
            </a:r>
            <a:endParaRPr lang="en-US" dirty="0"/>
          </a:p>
          <a:p>
            <a:pPr lvl="0"/>
            <a:r>
              <a:rPr lang="en-US" dirty="0"/>
              <a:t>Practice remaining hopeful during a setback </a:t>
            </a:r>
          </a:p>
          <a:p>
            <a:pPr lvl="0"/>
            <a:r>
              <a:rPr lang="en-US" dirty="0"/>
              <a:t>Experience and demonstrate a hopeful mindset when setting a personal goal </a:t>
            </a:r>
          </a:p>
          <a:p>
            <a:pPr lvl="0"/>
            <a:r>
              <a:rPr lang="en-US" dirty="0"/>
              <a:t>Experience and demonstrate a hopeful mindset when reflecting about the future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41577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Learning goals: Using HAPPINESS </a:t>
            </a:r>
            <a:r>
              <a:rPr lang="en-US" sz="3200" b="1" dirty="0"/>
              <a:t>to promote growth and wellbeing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Early Years (3-5 years):</a:t>
            </a:r>
            <a:endParaRPr lang="en-US" sz="2000" dirty="0"/>
          </a:p>
          <a:p>
            <a:pPr lvl="0"/>
            <a:r>
              <a:rPr lang="en-US" sz="2000" dirty="0"/>
              <a:t>Discuss their experience of happiness</a:t>
            </a:r>
          </a:p>
          <a:p>
            <a:pPr lvl="0"/>
            <a:r>
              <a:rPr lang="en-US" sz="2000" dirty="0"/>
              <a:t>Identify and discuss a time when they felt happy</a:t>
            </a:r>
          </a:p>
          <a:p>
            <a:pPr lvl="0"/>
            <a:r>
              <a:rPr lang="en-US" sz="2000" dirty="0"/>
              <a:t>Identify, illustrate, and discuss an activity or a person that </a:t>
            </a:r>
            <a:r>
              <a:rPr lang="en-US" sz="2000" dirty="0" smtClean="0"/>
              <a:t>makes them </a:t>
            </a:r>
            <a:r>
              <a:rPr lang="en-US" sz="2000" dirty="0"/>
              <a:t>feel happy </a:t>
            </a:r>
          </a:p>
          <a:p>
            <a:r>
              <a:rPr lang="en-US" sz="2000" b="1" dirty="0"/>
              <a:t>Early Primary (6-8 years):</a:t>
            </a:r>
            <a:endParaRPr lang="en-US" sz="2000" dirty="0"/>
          </a:p>
          <a:p>
            <a:pPr lvl="0"/>
            <a:r>
              <a:rPr lang="en-US" sz="2000" dirty="0"/>
              <a:t>Recognize that bad feelings can be turned into good feelings </a:t>
            </a:r>
          </a:p>
          <a:p>
            <a:pPr lvl="0"/>
            <a:r>
              <a:rPr lang="en-US" sz="2000" dirty="0"/>
              <a:t>Identify, act out, and discuss different things we can do to </a:t>
            </a:r>
            <a:r>
              <a:rPr lang="en-US" sz="2000" dirty="0" smtClean="0"/>
              <a:t>turn a </a:t>
            </a:r>
            <a:r>
              <a:rPr lang="en-US" sz="2000" dirty="0"/>
              <a:t>bad mood into a good mood</a:t>
            </a:r>
          </a:p>
          <a:p>
            <a:pPr lvl="0"/>
            <a:r>
              <a:rPr lang="en-US" sz="2000" dirty="0"/>
              <a:t>Apply the ‘flipping the feeling’ strategy to change bad </a:t>
            </a:r>
            <a:r>
              <a:rPr lang="en-US" sz="2000" dirty="0" smtClean="0"/>
              <a:t>feelings into </a:t>
            </a:r>
            <a:r>
              <a:rPr lang="en-US" sz="2000" dirty="0"/>
              <a:t>good feelings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243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Workshop Outline:  Growth Mindset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7" lvl="1" indent="0">
              <a:buNone/>
            </a:pP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Overview of learning goals for positive growth mindset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Activities for early years: overview, role play of </a:t>
            </a:r>
            <a:r>
              <a:rPr lang="en-US" sz="2800" dirty="0" smtClean="0"/>
              <a:t>activities </a:t>
            </a:r>
            <a:r>
              <a:rPr lang="en-US" sz="2800" dirty="0"/>
              <a:t>and processing in relation to implementing the </a:t>
            </a:r>
            <a:r>
              <a:rPr lang="en-US" sz="2800" dirty="0" smtClean="0"/>
              <a:t>activities </a:t>
            </a:r>
            <a:r>
              <a:rPr lang="en-US" sz="2800" dirty="0"/>
              <a:t>in the </a:t>
            </a:r>
            <a:r>
              <a:rPr lang="en-US" sz="2800" dirty="0" smtClean="0"/>
              <a:t>classroom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Activities for early </a:t>
            </a:r>
            <a:r>
              <a:rPr lang="en-US" sz="2800" dirty="0" smtClean="0"/>
              <a:t>primary school: </a:t>
            </a:r>
            <a:r>
              <a:rPr lang="en-US" sz="2800" dirty="0"/>
              <a:t>overview, role play of </a:t>
            </a:r>
            <a:r>
              <a:rPr lang="en-US" sz="2800" dirty="0" smtClean="0"/>
              <a:t>activities </a:t>
            </a:r>
            <a:r>
              <a:rPr lang="en-US" sz="2800" dirty="0"/>
              <a:t>and processing in relation to implementing the </a:t>
            </a:r>
            <a:r>
              <a:rPr lang="en-US" sz="2800" dirty="0" smtClean="0"/>
              <a:t>activities </a:t>
            </a:r>
            <a:r>
              <a:rPr lang="en-US" sz="2800" dirty="0"/>
              <a:t>in the </a:t>
            </a:r>
            <a:r>
              <a:rPr lang="en-US" sz="2800" dirty="0" smtClean="0"/>
              <a:t>classroom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Activities for </a:t>
            </a:r>
            <a:r>
              <a:rPr lang="en-US" sz="2800" dirty="0" smtClean="0"/>
              <a:t>late primary school: </a:t>
            </a:r>
            <a:r>
              <a:rPr lang="en-US" sz="2800" dirty="0"/>
              <a:t>overview, role play of </a:t>
            </a:r>
            <a:r>
              <a:rPr lang="en-US" sz="2800" dirty="0" smtClean="0"/>
              <a:t>activities </a:t>
            </a:r>
            <a:r>
              <a:rPr lang="en-US" sz="2800" dirty="0"/>
              <a:t>and processing in relation to implementing the </a:t>
            </a:r>
            <a:r>
              <a:rPr lang="en-US" sz="2800" dirty="0" smtClean="0"/>
              <a:t>activities </a:t>
            </a:r>
            <a:r>
              <a:rPr lang="en-US" sz="2800" dirty="0"/>
              <a:t>in the classroom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56318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goals: Using HAPPINESS to promote growth and wellbeing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Primary (9-11  years):</a:t>
            </a:r>
            <a:endParaRPr lang="en-US" dirty="0"/>
          </a:p>
          <a:p>
            <a:pPr lvl="0"/>
            <a:r>
              <a:rPr lang="en-US" dirty="0"/>
              <a:t>Discuss happiness and their experience of it</a:t>
            </a:r>
          </a:p>
          <a:p>
            <a:pPr lvl="0"/>
            <a:r>
              <a:rPr lang="en-US" dirty="0"/>
              <a:t>Apply the ‘flipping the feeling’ strategy to change bad </a:t>
            </a:r>
            <a:r>
              <a:rPr lang="en-US" dirty="0" smtClean="0"/>
              <a:t>feelings into </a:t>
            </a:r>
            <a:r>
              <a:rPr lang="en-US" dirty="0"/>
              <a:t>good feelings</a:t>
            </a:r>
          </a:p>
          <a:p>
            <a:pPr lvl="0"/>
            <a:r>
              <a:rPr lang="en-US" dirty="0"/>
              <a:t>Identify and illustrate a person, place, object or event that makes them happy</a:t>
            </a:r>
          </a:p>
          <a:p>
            <a:pPr lvl="0"/>
            <a:r>
              <a:rPr lang="en-US" dirty="0"/>
              <a:t>Identify 3 things that make them happy and write down how they have contributed to them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60813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Learning goals: Using </a:t>
            </a:r>
            <a:r>
              <a:rPr lang="en-US" sz="3200" b="1" dirty="0" smtClean="0"/>
              <a:t>HUMOUR </a:t>
            </a:r>
            <a:r>
              <a:rPr lang="en-US" sz="3200" b="1" dirty="0"/>
              <a:t>to promote growth and wellbeing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Early Years (3-5 years):</a:t>
            </a:r>
            <a:endParaRPr lang="en-US" sz="2000" dirty="0"/>
          </a:p>
          <a:p>
            <a:pPr lvl="0"/>
            <a:r>
              <a:rPr lang="en-US" sz="2000" dirty="0"/>
              <a:t>Recognize that finding the funny bits in a problem help us feel better</a:t>
            </a:r>
          </a:p>
          <a:p>
            <a:pPr lvl="0"/>
            <a:r>
              <a:rPr lang="en-US" sz="2000" dirty="0"/>
              <a:t>Talk about what makes me laugh</a:t>
            </a:r>
          </a:p>
          <a:p>
            <a:r>
              <a:rPr lang="en-US" sz="2000" b="1" dirty="0"/>
              <a:t>Early Primary (6-8 years):</a:t>
            </a:r>
            <a:endParaRPr lang="en-US" sz="2000" dirty="0"/>
          </a:p>
          <a:p>
            <a:pPr lvl="0"/>
            <a:r>
              <a:rPr lang="en-US" sz="2000" dirty="0"/>
              <a:t>Identify and list the benefits of </a:t>
            </a:r>
            <a:r>
              <a:rPr lang="en-US" sz="2000" dirty="0" err="1"/>
              <a:t>humour</a:t>
            </a:r>
            <a:endParaRPr lang="en-US" sz="2000" dirty="0"/>
          </a:p>
          <a:p>
            <a:pPr lvl="0"/>
            <a:r>
              <a:rPr lang="en-US" sz="2000" dirty="0"/>
              <a:t>Identify and write about what makes them laugh</a:t>
            </a:r>
          </a:p>
          <a:p>
            <a:pPr lvl="0"/>
            <a:r>
              <a:rPr lang="en-US" sz="2000" dirty="0"/>
              <a:t>Discuss what they can do to ensure </a:t>
            </a:r>
            <a:r>
              <a:rPr lang="en-US" sz="2000" dirty="0" err="1"/>
              <a:t>humour</a:t>
            </a:r>
            <a:r>
              <a:rPr lang="en-US" sz="2000" dirty="0"/>
              <a:t> is helpful and not harmful</a:t>
            </a:r>
          </a:p>
          <a:p>
            <a:r>
              <a:rPr lang="en-US" sz="2000" b="1" dirty="0"/>
              <a:t>Late Primary (9-11 years):</a:t>
            </a:r>
            <a:endParaRPr lang="en-US" sz="2000" dirty="0"/>
          </a:p>
          <a:p>
            <a:pPr lvl="0"/>
            <a:r>
              <a:rPr lang="en-US" sz="2000" dirty="0"/>
              <a:t>Identify and list the benefits of </a:t>
            </a:r>
            <a:r>
              <a:rPr lang="en-US" sz="2000" dirty="0" err="1"/>
              <a:t>humour</a:t>
            </a:r>
            <a:endParaRPr lang="en-US" sz="2000" dirty="0"/>
          </a:p>
          <a:p>
            <a:pPr lvl="0"/>
            <a:r>
              <a:rPr lang="en-US" sz="2000" dirty="0"/>
              <a:t>Talk about what makes me laugh</a:t>
            </a:r>
          </a:p>
          <a:p>
            <a:pPr lvl="0"/>
            <a:r>
              <a:rPr lang="en-US" sz="2000" dirty="0"/>
              <a:t>Make a campaign about the do’s and don’ts of </a:t>
            </a:r>
            <a:r>
              <a:rPr lang="en-US" sz="2000" dirty="0" err="1"/>
              <a:t>humour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67013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0425" cy="972344"/>
          </a:xfrm>
        </p:spPr>
        <p:txBody>
          <a:bodyPr/>
          <a:lstStyle/>
          <a:p>
            <a:r>
              <a:rPr lang="en-US" b="1" dirty="0" smtClean="0"/>
              <a:t>Layout of activities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196752"/>
            <a:ext cx="9750425" cy="4975448"/>
          </a:xfrm>
        </p:spPr>
        <p:txBody>
          <a:bodyPr/>
          <a:lstStyle/>
          <a:p>
            <a:r>
              <a:rPr lang="en-US" sz="2000" b="1" dirty="0" smtClean="0"/>
              <a:t>Topic of activity</a:t>
            </a:r>
            <a:r>
              <a:rPr lang="en-US" sz="2000" dirty="0" smtClean="0"/>
              <a:t>: </a:t>
            </a:r>
          </a:p>
          <a:p>
            <a:r>
              <a:rPr lang="en-US" sz="2000" b="1" dirty="0" smtClean="0"/>
              <a:t>Age group</a:t>
            </a:r>
            <a:r>
              <a:rPr lang="en-US" sz="2000" dirty="0" smtClean="0"/>
              <a:t>: Early Years, Early Primary, Late Primary</a:t>
            </a:r>
            <a:endParaRPr lang="en-US" sz="2000" dirty="0"/>
          </a:p>
          <a:p>
            <a:r>
              <a:rPr lang="en-US" sz="2000" b="1" dirty="0" smtClean="0"/>
              <a:t>Learning goal</a:t>
            </a:r>
            <a:r>
              <a:rPr lang="en-US" sz="2000" dirty="0" smtClean="0"/>
              <a:t>: Child will be able to…</a:t>
            </a:r>
          </a:p>
          <a:p>
            <a:r>
              <a:rPr lang="en-US" sz="2000" b="1" dirty="0" smtClean="0"/>
              <a:t>Learning outcome</a:t>
            </a:r>
            <a:r>
              <a:rPr lang="en-US" sz="2000" dirty="0" smtClean="0"/>
              <a:t>: By the end of this activity, I will be able to…</a:t>
            </a:r>
            <a:endParaRPr lang="en-US" sz="2000" dirty="0"/>
          </a:p>
          <a:p>
            <a:r>
              <a:rPr lang="en-US" sz="2000" b="1" dirty="0"/>
              <a:t>Level</a:t>
            </a:r>
            <a:r>
              <a:rPr lang="en-US" sz="2000" dirty="0"/>
              <a:t>: </a:t>
            </a:r>
            <a:r>
              <a:rPr lang="en-US" sz="2000" dirty="0" smtClean="0"/>
              <a:t> Basic/Intermediate/Advanced</a:t>
            </a:r>
            <a:endParaRPr lang="en-US" sz="2000" dirty="0"/>
          </a:p>
          <a:p>
            <a:r>
              <a:rPr lang="en-US" sz="2000" b="1" dirty="0"/>
              <a:t>Resources</a:t>
            </a:r>
            <a:r>
              <a:rPr lang="en-US" sz="2000" dirty="0"/>
              <a:t>: Manual, sheet of </a:t>
            </a:r>
            <a:r>
              <a:rPr lang="en-US" sz="2000" dirty="0" smtClean="0"/>
              <a:t>paper</a:t>
            </a:r>
          </a:p>
          <a:p>
            <a:r>
              <a:rPr lang="en-US" sz="2000" b="1" dirty="0" smtClean="0"/>
              <a:t>Activity Steps:</a:t>
            </a:r>
          </a:p>
          <a:p>
            <a:r>
              <a:rPr lang="en-US" sz="2000" b="1" dirty="0" smtClean="0"/>
              <a:t>Extended activity:</a:t>
            </a:r>
          </a:p>
          <a:p>
            <a:r>
              <a:rPr lang="en-US" sz="2000" b="1" dirty="0" smtClean="0"/>
              <a:t>Take home activity: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24590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Activities Early Years 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Role play and process two activities, one from each subtheme, from each year groups, making use of SAFE approach </a:t>
            </a:r>
          </a:p>
          <a:p>
            <a:r>
              <a:rPr lang="en-US" sz="4000" dirty="0" smtClean="0"/>
              <a:t>Activity  1: Positive </a:t>
            </a:r>
            <a:r>
              <a:rPr lang="en-US" sz="4000" dirty="0"/>
              <a:t>and Optimistic Thinking when facing </a:t>
            </a:r>
            <a:r>
              <a:rPr lang="en-US" sz="4000" dirty="0" smtClean="0"/>
              <a:t>Challenges (manual page…)</a:t>
            </a:r>
          </a:p>
          <a:p>
            <a:r>
              <a:rPr lang="en-US" sz="4000" dirty="0" smtClean="0"/>
              <a:t>Activity 2: Using </a:t>
            </a:r>
            <a:r>
              <a:rPr lang="en-US" sz="4000" dirty="0"/>
              <a:t>emotions to promote </a:t>
            </a:r>
            <a:r>
              <a:rPr lang="en-US" sz="4000" dirty="0" smtClean="0"/>
              <a:t>growth </a:t>
            </a:r>
            <a:r>
              <a:rPr lang="en-US" sz="4000" dirty="0"/>
              <a:t>and </a:t>
            </a:r>
            <a:r>
              <a:rPr lang="en-US" sz="4000" dirty="0" smtClean="0"/>
              <a:t>wellbeing (manual page …)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608" y="116632"/>
            <a:ext cx="18383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001986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Activities Early Primary (role play in group)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Activity  1: Positive </a:t>
            </a:r>
            <a:r>
              <a:rPr lang="en-US" sz="4000" dirty="0"/>
              <a:t>and Optimistic Thinking when facing </a:t>
            </a:r>
            <a:r>
              <a:rPr lang="en-US" sz="4000" dirty="0" smtClean="0"/>
              <a:t>Challenges (manual page…)</a:t>
            </a:r>
          </a:p>
          <a:p>
            <a:r>
              <a:rPr lang="en-US" sz="4000" dirty="0" smtClean="0"/>
              <a:t>Activity 2: Using </a:t>
            </a:r>
            <a:r>
              <a:rPr lang="en-US" sz="4000" dirty="0"/>
              <a:t>emotions to promote growth and </a:t>
            </a:r>
            <a:r>
              <a:rPr lang="en-US" sz="4000" dirty="0" smtClean="0"/>
              <a:t>wellbeing (manual page 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032927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Activities Late Primary (role play in group)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Activity  1: Positive </a:t>
            </a:r>
            <a:r>
              <a:rPr lang="en-US" sz="4000" dirty="0"/>
              <a:t>and Optimistic Thinking when facing </a:t>
            </a:r>
            <a:r>
              <a:rPr lang="en-US" sz="4000" dirty="0" smtClean="0"/>
              <a:t>Challenges (manual page…)</a:t>
            </a:r>
          </a:p>
          <a:p>
            <a:r>
              <a:rPr lang="en-US" sz="4000" dirty="0" smtClean="0"/>
              <a:t>Activity 2: Using </a:t>
            </a:r>
            <a:r>
              <a:rPr lang="en-US" sz="4000" dirty="0"/>
              <a:t>emotions to promote growth and </a:t>
            </a:r>
            <a:r>
              <a:rPr lang="en-US" sz="4000" dirty="0" smtClean="0"/>
              <a:t>wellbeing (manual page …)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03292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Processing of activities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3213" lvl="2">
              <a:spcBef>
                <a:spcPts val="1800"/>
              </a:spcBef>
            </a:pPr>
            <a:r>
              <a:rPr lang="en-US" sz="2800" dirty="0" smtClean="0"/>
              <a:t>How did you feel about this activity? What did you like/did not like?</a:t>
            </a:r>
          </a:p>
          <a:p>
            <a:pPr marL="303213" lvl="2">
              <a:spcBef>
                <a:spcPts val="1800"/>
              </a:spcBef>
            </a:pPr>
            <a:r>
              <a:rPr lang="en-US" sz="2800" dirty="0" smtClean="0"/>
              <a:t>What was most helpful for you to learn in this activity?</a:t>
            </a:r>
          </a:p>
          <a:p>
            <a:pPr marL="303213" lvl="2">
              <a:spcBef>
                <a:spcPts val="1800"/>
              </a:spcBef>
            </a:pPr>
            <a:r>
              <a:rPr lang="en-US" sz="2800" dirty="0"/>
              <a:t>H</a:t>
            </a:r>
            <a:r>
              <a:rPr lang="en-US" sz="2800" dirty="0" smtClean="0"/>
              <a:t>ow </a:t>
            </a:r>
            <a:r>
              <a:rPr lang="en-US" sz="2800" dirty="0"/>
              <a:t>relevant is this activity to the students in your </a:t>
            </a:r>
            <a:r>
              <a:rPr lang="en-US" sz="2800" dirty="0" smtClean="0"/>
              <a:t>classroom?</a:t>
            </a:r>
          </a:p>
          <a:p>
            <a:pPr marL="303213" lvl="2">
              <a:spcBef>
                <a:spcPts val="1800"/>
              </a:spcBef>
            </a:pPr>
            <a:r>
              <a:rPr lang="en-US" sz="2800" dirty="0" smtClean="0"/>
              <a:t>How meaningful do you think your students will find this activity? Would you make any modifications? If yes, what and why?</a:t>
            </a:r>
          </a:p>
          <a:p>
            <a:pPr marL="303213" lvl="2">
              <a:spcBef>
                <a:spcPts val="1800"/>
              </a:spcBef>
            </a:pPr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challenges might there be in implementing </a:t>
            </a:r>
            <a:r>
              <a:rPr lang="en-US" sz="2800" dirty="0" smtClean="0"/>
              <a:t>the activity  successfully with your students? How may these be overcome?</a:t>
            </a:r>
          </a:p>
          <a:p>
            <a:pPr marL="0" lvl="2" indent="0">
              <a:spcBef>
                <a:spcPts val="1800"/>
              </a:spcBef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6223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Assessment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the two assessment checklists, one for the teacher and one for the students (included in pack)</a:t>
            </a:r>
          </a:p>
          <a:p>
            <a:r>
              <a:rPr lang="en-US" dirty="0" smtClean="0"/>
              <a:t>Ask participants to complete the teacher checklist either on their whole class from last year or on a particular student; then discuss in pairs/small groups</a:t>
            </a:r>
          </a:p>
          <a:p>
            <a:r>
              <a:rPr lang="en-US" dirty="0" smtClean="0"/>
              <a:t>Ask participant to go over and discuss the student checklist in small groups</a:t>
            </a:r>
          </a:p>
          <a:p>
            <a:r>
              <a:rPr lang="en-US" dirty="0" smtClean="0"/>
              <a:t>Discuss in whole group how the checklists maybe be completed by the classroom teacher and the students at the end of the pilot.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87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Implementation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Present the </a:t>
            </a:r>
            <a:r>
              <a:rPr lang="en-US" sz="3600" b="1" dirty="0" smtClean="0"/>
              <a:t>Implementation Index</a:t>
            </a:r>
            <a:r>
              <a:rPr lang="en-US" sz="3600" dirty="0" smtClean="0"/>
              <a:t> (included in the pack)</a:t>
            </a:r>
          </a:p>
          <a:p>
            <a:r>
              <a:rPr lang="en-US" sz="3600" dirty="0" smtClean="0"/>
              <a:t>Ask participants to complete the index individually, ticking items where they have concerns, issues, difficulties with.</a:t>
            </a:r>
          </a:p>
          <a:p>
            <a:r>
              <a:rPr lang="en-US" sz="3600" dirty="0" smtClean="0"/>
              <a:t>Ask participants to discuss in small groups.</a:t>
            </a:r>
          </a:p>
          <a:p>
            <a:r>
              <a:rPr lang="en-US" sz="3600" dirty="0" smtClean="0"/>
              <a:t>Discuss in whole group how the index maybe be used by the teacher during the plan and monitor the implementation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90511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Creating a positive classroom climate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Present the </a:t>
            </a:r>
            <a:r>
              <a:rPr lang="en-US" sz="3200" b="1" dirty="0" smtClean="0"/>
              <a:t>Teacher Tips Handout</a:t>
            </a:r>
            <a:r>
              <a:rPr lang="en-US" sz="3200" dirty="0" smtClean="0"/>
              <a:t>(included in pack)</a:t>
            </a:r>
          </a:p>
          <a:p>
            <a:r>
              <a:rPr lang="en-US" sz="3200" dirty="0" smtClean="0"/>
              <a:t>Ask participants to go over the handout individually, ticking, identifying strengths and areas for intervention.</a:t>
            </a:r>
          </a:p>
          <a:p>
            <a:r>
              <a:rPr lang="en-US" sz="3200" dirty="0" smtClean="0"/>
              <a:t>Ask participants to discuss in small groups.</a:t>
            </a:r>
          </a:p>
          <a:p>
            <a:r>
              <a:rPr lang="en-US" sz="3200" dirty="0" smtClean="0"/>
              <a:t>Discuss in whole group how the teachers may create a positive classroom climate through their pedagogy, resources, activities, relationships and classroom management.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77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Workshop Outline: monitoring, assessment and evaluation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Use of teacher and self assessment checklists</a:t>
            </a:r>
          </a:p>
          <a:p>
            <a:r>
              <a:rPr lang="en-US" sz="3600" dirty="0" smtClean="0"/>
              <a:t>Use of Implementation Index</a:t>
            </a:r>
          </a:p>
          <a:p>
            <a:r>
              <a:rPr lang="en-US" sz="3600" dirty="0" smtClean="0"/>
              <a:t>Use of Teacher Tips handout for the creation of positive classroom climate</a:t>
            </a:r>
          </a:p>
          <a:p>
            <a:r>
              <a:rPr lang="en-US" sz="3600" dirty="0" smtClean="0"/>
              <a:t>Nurturing teachers’ own health and resilience</a:t>
            </a:r>
          </a:p>
          <a:p>
            <a:r>
              <a:rPr lang="en-US" sz="3600" dirty="0" smtClean="0"/>
              <a:t>Evaluation (prescribed form)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2864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Nurturing teachers’ own resilience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772" y="1600200"/>
            <a:ext cx="11521280" cy="5141168"/>
          </a:xfrm>
        </p:spPr>
        <p:txBody>
          <a:bodyPr/>
          <a:lstStyle/>
          <a:p>
            <a:r>
              <a:rPr lang="en-US" dirty="0" smtClean="0"/>
              <a:t>Ask participants to discuss in small groups the following four issues:</a:t>
            </a:r>
          </a:p>
          <a:p>
            <a:pPr lvl="1"/>
            <a:r>
              <a:rPr lang="en-US" sz="2000" dirty="0" smtClean="0"/>
              <a:t>What are the main challenges/risks to teachers’ own wellbeing and health?</a:t>
            </a:r>
          </a:p>
          <a:p>
            <a:pPr lvl="1"/>
            <a:r>
              <a:rPr lang="en-US" sz="2000" dirty="0" smtClean="0"/>
              <a:t>Why is it important for the teacher to take care of own health and wellbeing besides those of the students?</a:t>
            </a:r>
          </a:p>
          <a:p>
            <a:pPr lvl="1"/>
            <a:r>
              <a:rPr lang="en-US" sz="2000" dirty="0" smtClean="0"/>
              <a:t>What can the classroom teacher do to protect own health and promote their wellbeing and resilience?</a:t>
            </a:r>
          </a:p>
          <a:p>
            <a:pPr lvl="1"/>
            <a:r>
              <a:rPr lang="en-US" sz="2000" dirty="0" smtClean="0"/>
              <a:t>What can the school do to support the  teachers’ wellbeing and resilience</a:t>
            </a:r>
          </a:p>
          <a:p>
            <a:r>
              <a:rPr lang="en-US" dirty="0" smtClean="0"/>
              <a:t>Discuss in whole group how the teachers themselves and the school as a community may support teachers’ wellbeing and resilience.</a:t>
            </a:r>
          </a:p>
          <a:p>
            <a:r>
              <a:rPr lang="en-US" dirty="0" smtClean="0"/>
              <a:t>Refer teachers to the handouts on teachers’ resilience in the pack (Henderson </a:t>
            </a:r>
            <a:r>
              <a:rPr lang="en-US" dirty="0"/>
              <a:t>and Milstein (2003</a:t>
            </a:r>
            <a:r>
              <a:rPr lang="en-US" dirty="0" smtClean="0"/>
              <a:t>); </a:t>
            </a:r>
            <a:r>
              <a:rPr lang="en-US" dirty="0"/>
              <a:t>What makes a resilient </a:t>
            </a:r>
            <a:r>
              <a:rPr lang="en-US" dirty="0" smtClean="0"/>
              <a:t>teacher).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48302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Evaluation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Each participant to fill in the evaluation form in the pack (enclosed).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52966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RESCUR Project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year EU LLP Comenius Project (2012-2015)</a:t>
            </a:r>
            <a:endParaRPr lang="en-US" dirty="0"/>
          </a:p>
          <a:p>
            <a:r>
              <a:rPr lang="en-US" dirty="0" smtClean="0"/>
              <a:t>6 </a:t>
            </a:r>
            <a:r>
              <a:rPr lang="en-US" dirty="0"/>
              <a:t>research partners:</a:t>
            </a:r>
          </a:p>
          <a:p>
            <a:pPr lvl="1" algn="just"/>
            <a:r>
              <a:rPr lang="en-US" sz="2800" i="1" dirty="0"/>
              <a:t>U</a:t>
            </a:r>
            <a:r>
              <a:rPr lang="en-US" sz="2800" i="1" dirty="0" smtClean="0"/>
              <a:t>niversity </a:t>
            </a:r>
            <a:r>
              <a:rPr lang="en-US" sz="2800" i="1" dirty="0"/>
              <a:t>of </a:t>
            </a:r>
            <a:r>
              <a:rPr lang="en-US" sz="2800" i="1" dirty="0" smtClean="0"/>
              <a:t>Malta, </a:t>
            </a:r>
            <a:r>
              <a:rPr lang="en-US" sz="2800" dirty="0" smtClean="0"/>
              <a:t>Malta  (Coordinator)</a:t>
            </a:r>
          </a:p>
          <a:p>
            <a:pPr lvl="1" algn="just"/>
            <a:r>
              <a:rPr lang="en-US" sz="2800" i="1" dirty="0" smtClean="0"/>
              <a:t>University of Crete</a:t>
            </a:r>
            <a:r>
              <a:rPr lang="en-US" sz="2800" dirty="0" smtClean="0"/>
              <a:t>, Greece </a:t>
            </a:r>
          </a:p>
          <a:p>
            <a:pPr lvl="1" algn="just"/>
            <a:r>
              <a:rPr lang="en-US" sz="2800" i="1" dirty="0" smtClean="0"/>
              <a:t>University of Pavia</a:t>
            </a:r>
            <a:r>
              <a:rPr lang="en-US" sz="2800" dirty="0" smtClean="0"/>
              <a:t>, Italy </a:t>
            </a:r>
          </a:p>
          <a:p>
            <a:pPr lvl="1" algn="just"/>
            <a:r>
              <a:rPr lang="en-US" sz="2800" i="1" dirty="0" smtClean="0"/>
              <a:t>University of Zagreb</a:t>
            </a:r>
            <a:r>
              <a:rPr lang="en-US" sz="2800" dirty="0" smtClean="0"/>
              <a:t>, Croatia </a:t>
            </a:r>
          </a:p>
          <a:p>
            <a:pPr lvl="1" algn="just"/>
            <a:r>
              <a:rPr lang="en-US" sz="2800" i="1" dirty="0" smtClean="0"/>
              <a:t>Orebro University</a:t>
            </a:r>
            <a:r>
              <a:rPr lang="en-US" sz="2800" dirty="0" smtClean="0"/>
              <a:t>, Sweden</a:t>
            </a:r>
            <a:endParaRPr lang="en-US" sz="2800" dirty="0"/>
          </a:p>
          <a:p>
            <a:pPr lvl="1" algn="just"/>
            <a:r>
              <a:rPr lang="en-US" sz="2800" i="1" dirty="0" smtClean="0"/>
              <a:t>University of Lisbon</a:t>
            </a:r>
            <a:r>
              <a:rPr lang="en-US" sz="2800" dirty="0" smtClean="0"/>
              <a:t>, Portugal</a:t>
            </a:r>
            <a:endParaRPr lang="en-US" sz="2800" dirty="0"/>
          </a:p>
          <a:p>
            <a:pPr algn="just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6" y="476672"/>
            <a:ext cx="371814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195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Objectives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4000" dirty="0" smtClean="0"/>
              <a:t>RESCUR is </a:t>
            </a:r>
            <a:r>
              <a:rPr lang="en-GB" sz="4000" dirty="0"/>
              <a:t>aimed at developing a resilience curriculum for early and primary education in Europe through the intercultural and transnational collaboration among the partner </a:t>
            </a:r>
            <a:r>
              <a:rPr lang="en-GB" sz="4000" dirty="0" smtClean="0"/>
              <a:t>institutions, tapping </a:t>
            </a:r>
            <a:r>
              <a:rPr lang="en-GB" sz="4000" dirty="0"/>
              <a:t>into the resources and expertise of the various partners involved. </a:t>
            </a:r>
            <a:endParaRPr lang="en-GB" sz="4000" dirty="0" smtClean="0"/>
          </a:p>
          <a:p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1825817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What is resilience 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4000" dirty="0">
                <a:latin typeface="Times New Roman" pitchFamily="18" charset="0"/>
              </a:rPr>
              <a:t>Definition of resilience implies s</a:t>
            </a:r>
            <a:r>
              <a:rPr lang="en-US" sz="4000" dirty="0" err="1" smtClean="0">
                <a:latin typeface="Times New Roman" pitchFamily="18" charset="0"/>
              </a:rPr>
              <a:t>uccesful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</a:rPr>
              <a:t>adaptation in the face of adversity and environmental stressors:</a:t>
            </a:r>
          </a:p>
          <a:p>
            <a:pPr lvl="1" eaLnBrk="1" hangingPunct="1"/>
            <a:r>
              <a:rPr lang="en-US" sz="3600" i="1" dirty="0">
                <a:latin typeface="Times New Roman" pitchFamily="18" charset="0"/>
              </a:rPr>
              <a:t>“</a:t>
            </a:r>
            <a:r>
              <a:rPr lang="en-US" sz="3600" b="1" i="1" dirty="0">
                <a:latin typeface="Times New Roman" pitchFamily="18" charset="0"/>
              </a:rPr>
              <a:t>Set of qualities that foster a process of successful adaptation and transformation despite risk and adversity”</a:t>
            </a:r>
            <a:r>
              <a:rPr lang="en-US" sz="3600" b="1" dirty="0">
                <a:latin typeface="Times New Roman" pitchFamily="18" charset="0"/>
              </a:rPr>
              <a:t> (</a:t>
            </a:r>
            <a:r>
              <a:rPr lang="en-US" sz="3600" b="1" dirty="0" err="1">
                <a:latin typeface="Times New Roman" pitchFamily="18" charset="0"/>
              </a:rPr>
              <a:t>Masten</a:t>
            </a:r>
            <a:r>
              <a:rPr lang="en-US" sz="3600" b="1" dirty="0">
                <a:latin typeface="Times New Roman" pitchFamily="18" charset="0"/>
              </a:rPr>
              <a:t>, 1994)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3759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What is resilience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Risk: soci0-econonic disadvantage, individual educational needs, cultural mismatch, family instability, negative early experiences, </a:t>
            </a:r>
            <a:r>
              <a:rPr lang="en-US" sz="3600" dirty="0" err="1" smtClean="0"/>
              <a:t>eg</a:t>
            </a:r>
            <a:r>
              <a:rPr lang="en-US" sz="3600" dirty="0" smtClean="0"/>
              <a:t>. children living in poverty, Roma children, children from minority and refugee status, children with disability and gifted children</a:t>
            </a:r>
          </a:p>
          <a:p>
            <a:r>
              <a:rPr lang="en-US" sz="3600" dirty="0" smtClean="0"/>
              <a:t>Success: academic success, social competence, emotional literacy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515523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0</TotalTime>
  <Words>2768</Words>
  <Application>Microsoft Office PowerPoint</Application>
  <PresentationFormat>Anpassad</PresentationFormat>
  <Paragraphs>300</Paragraphs>
  <Slides>51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7" baseType="lpstr">
      <vt:lpstr>Arial</vt:lpstr>
      <vt:lpstr>Constantia</vt:lpstr>
      <vt:lpstr>Tahoma</vt:lpstr>
      <vt:lpstr>Times New Roman</vt:lpstr>
      <vt:lpstr>Wingdings</vt:lpstr>
      <vt:lpstr>TS102787942</vt:lpstr>
      <vt:lpstr>PowerPoint-presentation</vt:lpstr>
      <vt:lpstr>Learning outcomes</vt:lpstr>
      <vt:lpstr>Workshop Outline: RESCUR</vt:lpstr>
      <vt:lpstr>Workshop Outline:  Growth Mindset</vt:lpstr>
      <vt:lpstr>Workshop Outline: monitoring, assessment and evaluation</vt:lpstr>
      <vt:lpstr>RESCUR Project</vt:lpstr>
      <vt:lpstr>Objectives</vt:lpstr>
      <vt:lpstr>What is resilience </vt:lpstr>
      <vt:lpstr>What is resilience</vt:lpstr>
      <vt:lpstr>Three year programme</vt:lpstr>
      <vt:lpstr>PowerPoint-presentation</vt:lpstr>
      <vt:lpstr>Manuals</vt:lpstr>
      <vt:lpstr>PowerPoint-presentation</vt:lpstr>
      <vt:lpstr>PowerPoint-presentation</vt:lpstr>
      <vt:lpstr>PowerPoint-presentation</vt:lpstr>
      <vt:lpstr>PowerPoint-presentation</vt:lpstr>
      <vt:lpstr>Six Themes of Resilience Curriculum</vt:lpstr>
      <vt:lpstr>Theme 1: Developing Positive Mindset</vt:lpstr>
      <vt:lpstr>Theme 2: Building on Strengths</vt:lpstr>
      <vt:lpstr>Theme 3: Developing  Self-determination</vt:lpstr>
      <vt:lpstr>Theme 4: Enhancing communication skills</vt:lpstr>
      <vt:lpstr>Theme 5: Building  healthy relationships</vt:lpstr>
      <vt:lpstr>Theme 6: Turning challenges into opportunities (tough mindedness)</vt:lpstr>
      <vt:lpstr>Structure</vt:lpstr>
      <vt:lpstr>Principles</vt:lpstr>
      <vt:lpstr>Parents’ Manual</vt:lpstr>
      <vt:lpstr>Developing a Growth Mindset</vt:lpstr>
      <vt:lpstr>Developing a Growth Mindset</vt:lpstr>
      <vt:lpstr>Subthemes</vt:lpstr>
      <vt:lpstr>Learning goals: Positive and negative thinking</vt:lpstr>
      <vt:lpstr>Learning goals: Positive and negative thinking</vt:lpstr>
      <vt:lpstr>Learning goals: Positive and negative thinking</vt:lpstr>
      <vt:lpstr>Learning goals: It’s good to think positive!</vt:lpstr>
      <vt:lpstr>Learning goals: It’s good to think positive!</vt:lpstr>
      <vt:lpstr>Learning goals: Challenging Negative Thoughts</vt:lpstr>
      <vt:lpstr>Learning goals: Challenging Negative Thoughts</vt:lpstr>
      <vt:lpstr>Learning goals: Using HOPE to promote growth and wellbeing</vt:lpstr>
      <vt:lpstr>Learning goals: Using HOPE to promote growth and wellbeing</vt:lpstr>
      <vt:lpstr>Learning goals: Using HAPPINESS to promote growth and wellbeing</vt:lpstr>
      <vt:lpstr>Learning goals: Using HAPPINESS to promote growth and wellbeing</vt:lpstr>
      <vt:lpstr>Learning goals: Using HUMOUR to promote growth and wellbeing</vt:lpstr>
      <vt:lpstr>Layout of activities</vt:lpstr>
      <vt:lpstr>Activities Early Years </vt:lpstr>
      <vt:lpstr>Activities Early Primary (role play in group)</vt:lpstr>
      <vt:lpstr>Activities Late Primary (role play in group)</vt:lpstr>
      <vt:lpstr>Processing of activities</vt:lpstr>
      <vt:lpstr>Assessment </vt:lpstr>
      <vt:lpstr>Implementation </vt:lpstr>
      <vt:lpstr>Creating a positive classroom climate </vt:lpstr>
      <vt:lpstr>Nurturing teachers’ own resilience </vt:lpstr>
      <vt:lpstr>Evaluation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5</cp:revision>
  <dcterms:created xsi:type="dcterms:W3CDTF">2013-06-20T08:10:09Z</dcterms:created>
  <dcterms:modified xsi:type="dcterms:W3CDTF">2014-10-06T18:14:21Z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