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3" r:id="rId3"/>
    <p:sldId id="284" r:id="rId4"/>
    <p:sldId id="272" r:id="rId5"/>
    <p:sldId id="287" r:id="rId6"/>
    <p:sldId id="286" r:id="rId7"/>
    <p:sldId id="260" r:id="rId8"/>
    <p:sldId id="262" r:id="rId9"/>
    <p:sldId id="264" r:id="rId10"/>
    <p:sldId id="288" r:id="rId11"/>
    <p:sldId id="271" r:id="rId12"/>
    <p:sldId id="274" r:id="rId13"/>
    <p:sldId id="285" r:id="rId14"/>
    <p:sldId id="275" r:id="rId15"/>
    <p:sldId id="280" r:id="rId16"/>
    <p:sldId id="289" r:id="rId17"/>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1" autoAdjust="0"/>
    <p:restoredTop sz="94660"/>
  </p:normalViewPr>
  <p:slideViewPr>
    <p:cSldViewPr snapToGrid="0">
      <p:cViewPr varScale="1">
        <p:scale>
          <a:sx n="89" d="100"/>
          <a:sy n="89" d="100"/>
        </p:scale>
        <p:origin x="422"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A1A39D-99CD-4B66-840A-C2F9350B1A17}"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pt-PT"/>
        </a:p>
      </dgm:t>
    </dgm:pt>
    <dgm:pt modelId="{3476267F-A0A8-4DA5-94B6-DA199A7CAD75}">
      <dgm:prSet/>
      <dgm:spPr/>
      <dgm:t>
        <a:bodyPr/>
        <a:lstStyle/>
        <a:p>
          <a:pPr rtl="0"/>
          <a:r>
            <a:rPr lang="en-GB" smtClean="0"/>
            <a:t>Dissemination and exploitation is essential for the success of the project in reaching and attracting the interest in the curriculum and its implementation at Regional, National, European and International levels.  </a:t>
          </a:r>
          <a:endParaRPr lang="pt-PT"/>
        </a:p>
      </dgm:t>
    </dgm:pt>
    <dgm:pt modelId="{1CF10FD0-0568-40AE-B181-C589086AD94B}" type="parTrans" cxnId="{6E84FC8E-A846-4121-A850-52AA1E42DF8A}">
      <dgm:prSet/>
      <dgm:spPr/>
      <dgm:t>
        <a:bodyPr/>
        <a:lstStyle/>
        <a:p>
          <a:endParaRPr lang="pt-PT"/>
        </a:p>
      </dgm:t>
    </dgm:pt>
    <dgm:pt modelId="{77A5356F-B031-4261-B053-06F953DE4AEB}" type="sibTrans" cxnId="{6E84FC8E-A846-4121-A850-52AA1E42DF8A}">
      <dgm:prSet/>
      <dgm:spPr/>
      <dgm:t>
        <a:bodyPr/>
        <a:lstStyle/>
        <a:p>
          <a:endParaRPr lang="pt-PT"/>
        </a:p>
      </dgm:t>
    </dgm:pt>
    <dgm:pt modelId="{A3A65E80-71F7-432F-8CAB-B2D12935ACD1}">
      <dgm:prSet/>
      <dgm:spPr/>
      <dgm:t>
        <a:bodyPr/>
        <a:lstStyle/>
        <a:p>
          <a:pPr rtl="0"/>
          <a:r>
            <a:rPr lang="en-GB" smtClean="0"/>
            <a:t>The final products of the project will not only benefit the partner countries involved, but also will serve to enhance the promotion of educational resilience as a core competence in early and primary schools in Europe as a means to promote social inclusion, equity, growth and healthy development amongst children who may be potentially at risk in their development. </a:t>
          </a:r>
          <a:endParaRPr lang="pt-PT"/>
        </a:p>
      </dgm:t>
    </dgm:pt>
    <dgm:pt modelId="{010C0B50-92C3-4A57-BF37-84E15467D097}" type="parTrans" cxnId="{5239C58D-5A7F-4397-BB91-D4811AAB0A63}">
      <dgm:prSet/>
      <dgm:spPr/>
      <dgm:t>
        <a:bodyPr/>
        <a:lstStyle/>
        <a:p>
          <a:endParaRPr lang="pt-PT"/>
        </a:p>
      </dgm:t>
    </dgm:pt>
    <dgm:pt modelId="{2EE2B7BA-8FE1-4104-B8AE-C1A4712A080A}" type="sibTrans" cxnId="{5239C58D-5A7F-4397-BB91-D4811AAB0A63}">
      <dgm:prSet/>
      <dgm:spPr/>
      <dgm:t>
        <a:bodyPr/>
        <a:lstStyle/>
        <a:p>
          <a:endParaRPr lang="pt-PT"/>
        </a:p>
      </dgm:t>
    </dgm:pt>
    <dgm:pt modelId="{A1AD3E6C-BA91-4DCA-A0F3-6CC504BAC1D2}">
      <dgm:prSet/>
      <dgm:spPr/>
      <dgm:t>
        <a:bodyPr/>
        <a:lstStyle/>
        <a:p>
          <a:pPr rtl="0"/>
          <a:r>
            <a:rPr lang="en-GB" smtClean="0"/>
            <a:t>Each partner institution has its system of publicising its programmes  and will use them to disseminate the final RESCUR products at regional and national levels in each country.</a:t>
          </a:r>
          <a:endParaRPr lang="pt-PT"/>
        </a:p>
      </dgm:t>
    </dgm:pt>
    <dgm:pt modelId="{CD52E780-F310-47CC-BF7D-2D812C9A3621}" type="parTrans" cxnId="{B7248E8B-BE09-45AF-8F69-4C9A10F2F56D}">
      <dgm:prSet/>
      <dgm:spPr/>
      <dgm:t>
        <a:bodyPr/>
        <a:lstStyle/>
        <a:p>
          <a:endParaRPr lang="pt-PT"/>
        </a:p>
      </dgm:t>
    </dgm:pt>
    <dgm:pt modelId="{19A84DFE-70BF-420D-9B2C-0F909505C306}" type="sibTrans" cxnId="{B7248E8B-BE09-45AF-8F69-4C9A10F2F56D}">
      <dgm:prSet/>
      <dgm:spPr/>
      <dgm:t>
        <a:bodyPr/>
        <a:lstStyle/>
        <a:p>
          <a:endParaRPr lang="pt-PT"/>
        </a:p>
      </dgm:t>
    </dgm:pt>
    <dgm:pt modelId="{1097D1BF-50C5-4BED-8BEF-55A8E738F551}">
      <dgm:prSet/>
      <dgm:spPr/>
      <dgm:t>
        <a:bodyPr/>
        <a:lstStyle/>
        <a:p>
          <a:pPr rtl="0"/>
          <a:r>
            <a:rPr lang="en-GB" smtClean="0"/>
            <a:t>Dissemination and exploitation will be also through flyers, posters and presentations at relevant professional national and international meetings, uploading the curriculum on each partner’s university website, on the project website and other networks such as ENSEC, and publications in peer reviewed journals.</a:t>
          </a:r>
          <a:endParaRPr lang="pt-PT"/>
        </a:p>
      </dgm:t>
    </dgm:pt>
    <dgm:pt modelId="{B99CC95D-5A18-41C7-A38B-4A84789ED5D6}" type="parTrans" cxnId="{CA7B299F-B9CB-4406-A191-E155A9FD09BD}">
      <dgm:prSet/>
      <dgm:spPr/>
      <dgm:t>
        <a:bodyPr/>
        <a:lstStyle/>
        <a:p>
          <a:endParaRPr lang="pt-PT"/>
        </a:p>
      </dgm:t>
    </dgm:pt>
    <dgm:pt modelId="{2BF157B3-48FC-404F-8BD7-FE02F3C47A6C}" type="sibTrans" cxnId="{CA7B299F-B9CB-4406-A191-E155A9FD09BD}">
      <dgm:prSet/>
      <dgm:spPr/>
      <dgm:t>
        <a:bodyPr/>
        <a:lstStyle/>
        <a:p>
          <a:endParaRPr lang="pt-PT"/>
        </a:p>
      </dgm:t>
    </dgm:pt>
    <dgm:pt modelId="{633E7A69-587A-431D-8C1E-FDBBD965AB63}" type="pres">
      <dgm:prSet presAssocID="{BCA1A39D-99CD-4B66-840A-C2F9350B1A17}" presName="linear" presStyleCnt="0">
        <dgm:presLayoutVars>
          <dgm:animLvl val="lvl"/>
          <dgm:resizeHandles val="exact"/>
        </dgm:presLayoutVars>
      </dgm:prSet>
      <dgm:spPr/>
      <dgm:t>
        <a:bodyPr/>
        <a:lstStyle/>
        <a:p>
          <a:endParaRPr lang="en-US"/>
        </a:p>
      </dgm:t>
    </dgm:pt>
    <dgm:pt modelId="{A9647CA5-E0E9-4B14-A5A5-FD4469928DBB}" type="pres">
      <dgm:prSet presAssocID="{3476267F-A0A8-4DA5-94B6-DA199A7CAD75}" presName="parentText" presStyleLbl="node1" presStyleIdx="0" presStyleCnt="4">
        <dgm:presLayoutVars>
          <dgm:chMax val="0"/>
          <dgm:bulletEnabled val="1"/>
        </dgm:presLayoutVars>
      </dgm:prSet>
      <dgm:spPr/>
      <dgm:t>
        <a:bodyPr/>
        <a:lstStyle/>
        <a:p>
          <a:endParaRPr lang="en-US"/>
        </a:p>
      </dgm:t>
    </dgm:pt>
    <dgm:pt modelId="{659CBC07-756A-4C1C-8443-57F1362A618B}" type="pres">
      <dgm:prSet presAssocID="{77A5356F-B031-4261-B053-06F953DE4AEB}" presName="spacer" presStyleCnt="0"/>
      <dgm:spPr/>
    </dgm:pt>
    <dgm:pt modelId="{C6F02F97-A559-4042-BEE6-041E19B79C4B}" type="pres">
      <dgm:prSet presAssocID="{A3A65E80-71F7-432F-8CAB-B2D12935ACD1}" presName="parentText" presStyleLbl="node1" presStyleIdx="1" presStyleCnt="4">
        <dgm:presLayoutVars>
          <dgm:chMax val="0"/>
          <dgm:bulletEnabled val="1"/>
        </dgm:presLayoutVars>
      </dgm:prSet>
      <dgm:spPr/>
      <dgm:t>
        <a:bodyPr/>
        <a:lstStyle/>
        <a:p>
          <a:endParaRPr lang="en-US"/>
        </a:p>
      </dgm:t>
    </dgm:pt>
    <dgm:pt modelId="{BC7FF022-FF1D-4945-9164-7BE4CF387290}" type="pres">
      <dgm:prSet presAssocID="{2EE2B7BA-8FE1-4104-B8AE-C1A4712A080A}" presName="spacer" presStyleCnt="0"/>
      <dgm:spPr/>
    </dgm:pt>
    <dgm:pt modelId="{F5C33D30-9736-4F42-821C-8AD411383AD9}" type="pres">
      <dgm:prSet presAssocID="{A1AD3E6C-BA91-4DCA-A0F3-6CC504BAC1D2}" presName="parentText" presStyleLbl="node1" presStyleIdx="2" presStyleCnt="4">
        <dgm:presLayoutVars>
          <dgm:chMax val="0"/>
          <dgm:bulletEnabled val="1"/>
        </dgm:presLayoutVars>
      </dgm:prSet>
      <dgm:spPr/>
      <dgm:t>
        <a:bodyPr/>
        <a:lstStyle/>
        <a:p>
          <a:endParaRPr lang="en-US"/>
        </a:p>
      </dgm:t>
    </dgm:pt>
    <dgm:pt modelId="{747F82B9-C250-4E36-BEE4-5345112227A8}" type="pres">
      <dgm:prSet presAssocID="{19A84DFE-70BF-420D-9B2C-0F909505C306}" presName="spacer" presStyleCnt="0"/>
      <dgm:spPr/>
    </dgm:pt>
    <dgm:pt modelId="{DFB8B1DD-3E52-4C17-B774-8CC66158F992}" type="pres">
      <dgm:prSet presAssocID="{1097D1BF-50C5-4BED-8BEF-55A8E738F551}" presName="parentText" presStyleLbl="node1" presStyleIdx="3" presStyleCnt="4">
        <dgm:presLayoutVars>
          <dgm:chMax val="0"/>
          <dgm:bulletEnabled val="1"/>
        </dgm:presLayoutVars>
      </dgm:prSet>
      <dgm:spPr/>
      <dgm:t>
        <a:bodyPr/>
        <a:lstStyle/>
        <a:p>
          <a:endParaRPr lang="en-US"/>
        </a:p>
      </dgm:t>
    </dgm:pt>
  </dgm:ptLst>
  <dgm:cxnLst>
    <dgm:cxn modelId="{FD40D576-39BE-4418-9DF2-C40BD147AFF7}" type="presOf" srcId="{A3A65E80-71F7-432F-8CAB-B2D12935ACD1}" destId="{C6F02F97-A559-4042-BEE6-041E19B79C4B}" srcOrd="0" destOrd="0" presId="urn:microsoft.com/office/officeart/2005/8/layout/vList2"/>
    <dgm:cxn modelId="{6E84FC8E-A846-4121-A850-52AA1E42DF8A}" srcId="{BCA1A39D-99CD-4B66-840A-C2F9350B1A17}" destId="{3476267F-A0A8-4DA5-94B6-DA199A7CAD75}" srcOrd="0" destOrd="0" parTransId="{1CF10FD0-0568-40AE-B181-C589086AD94B}" sibTransId="{77A5356F-B031-4261-B053-06F953DE4AEB}"/>
    <dgm:cxn modelId="{D1AA3637-260C-4D2E-87EB-1042E037F6C0}" type="presOf" srcId="{3476267F-A0A8-4DA5-94B6-DA199A7CAD75}" destId="{A9647CA5-E0E9-4B14-A5A5-FD4469928DBB}" srcOrd="0" destOrd="0" presId="urn:microsoft.com/office/officeart/2005/8/layout/vList2"/>
    <dgm:cxn modelId="{9F1D8FBC-344E-4338-9F7C-BA1A9899DA51}" type="presOf" srcId="{A1AD3E6C-BA91-4DCA-A0F3-6CC504BAC1D2}" destId="{F5C33D30-9736-4F42-821C-8AD411383AD9}" srcOrd="0" destOrd="0" presId="urn:microsoft.com/office/officeart/2005/8/layout/vList2"/>
    <dgm:cxn modelId="{B7248E8B-BE09-45AF-8F69-4C9A10F2F56D}" srcId="{BCA1A39D-99CD-4B66-840A-C2F9350B1A17}" destId="{A1AD3E6C-BA91-4DCA-A0F3-6CC504BAC1D2}" srcOrd="2" destOrd="0" parTransId="{CD52E780-F310-47CC-BF7D-2D812C9A3621}" sibTransId="{19A84DFE-70BF-420D-9B2C-0F909505C306}"/>
    <dgm:cxn modelId="{5239C58D-5A7F-4397-BB91-D4811AAB0A63}" srcId="{BCA1A39D-99CD-4B66-840A-C2F9350B1A17}" destId="{A3A65E80-71F7-432F-8CAB-B2D12935ACD1}" srcOrd="1" destOrd="0" parTransId="{010C0B50-92C3-4A57-BF37-84E15467D097}" sibTransId="{2EE2B7BA-8FE1-4104-B8AE-C1A4712A080A}"/>
    <dgm:cxn modelId="{58356A12-DE35-4807-9194-2AF68F7F018E}" type="presOf" srcId="{1097D1BF-50C5-4BED-8BEF-55A8E738F551}" destId="{DFB8B1DD-3E52-4C17-B774-8CC66158F992}" srcOrd="0" destOrd="0" presId="urn:microsoft.com/office/officeart/2005/8/layout/vList2"/>
    <dgm:cxn modelId="{CA7B299F-B9CB-4406-A191-E155A9FD09BD}" srcId="{BCA1A39D-99CD-4B66-840A-C2F9350B1A17}" destId="{1097D1BF-50C5-4BED-8BEF-55A8E738F551}" srcOrd="3" destOrd="0" parTransId="{B99CC95D-5A18-41C7-A38B-4A84789ED5D6}" sibTransId="{2BF157B3-48FC-404F-8BD7-FE02F3C47A6C}"/>
    <dgm:cxn modelId="{7B0FE2B2-7E0B-43A1-9636-E3F2016A9E94}" type="presOf" srcId="{BCA1A39D-99CD-4B66-840A-C2F9350B1A17}" destId="{633E7A69-587A-431D-8C1E-FDBBD965AB63}" srcOrd="0" destOrd="0" presId="urn:microsoft.com/office/officeart/2005/8/layout/vList2"/>
    <dgm:cxn modelId="{32322DC5-572F-435F-9D80-DAB964470BDE}" type="presParOf" srcId="{633E7A69-587A-431D-8C1E-FDBBD965AB63}" destId="{A9647CA5-E0E9-4B14-A5A5-FD4469928DBB}" srcOrd="0" destOrd="0" presId="urn:microsoft.com/office/officeart/2005/8/layout/vList2"/>
    <dgm:cxn modelId="{476C3702-6D14-4813-8FA1-2714300D2732}" type="presParOf" srcId="{633E7A69-587A-431D-8C1E-FDBBD965AB63}" destId="{659CBC07-756A-4C1C-8443-57F1362A618B}" srcOrd="1" destOrd="0" presId="urn:microsoft.com/office/officeart/2005/8/layout/vList2"/>
    <dgm:cxn modelId="{BA5C9ADB-5678-4D9D-8CBB-DE63B776E141}" type="presParOf" srcId="{633E7A69-587A-431D-8C1E-FDBBD965AB63}" destId="{C6F02F97-A559-4042-BEE6-041E19B79C4B}" srcOrd="2" destOrd="0" presId="urn:microsoft.com/office/officeart/2005/8/layout/vList2"/>
    <dgm:cxn modelId="{29CEFFE9-312D-40FC-A403-4F52AF001A02}" type="presParOf" srcId="{633E7A69-587A-431D-8C1E-FDBBD965AB63}" destId="{BC7FF022-FF1D-4945-9164-7BE4CF387290}" srcOrd="3" destOrd="0" presId="urn:microsoft.com/office/officeart/2005/8/layout/vList2"/>
    <dgm:cxn modelId="{90A474BC-79DB-4BD9-B36D-2FB66D05FFC9}" type="presParOf" srcId="{633E7A69-587A-431D-8C1E-FDBBD965AB63}" destId="{F5C33D30-9736-4F42-821C-8AD411383AD9}" srcOrd="4" destOrd="0" presId="urn:microsoft.com/office/officeart/2005/8/layout/vList2"/>
    <dgm:cxn modelId="{6B882B09-521A-4285-B8D6-92496C1DD088}" type="presParOf" srcId="{633E7A69-587A-431D-8C1E-FDBBD965AB63}" destId="{747F82B9-C250-4E36-BEE4-5345112227A8}" srcOrd="5" destOrd="0" presId="urn:microsoft.com/office/officeart/2005/8/layout/vList2"/>
    <dgm:cxn modelId="{56C3B3A4-2315-4156-A37F-616AEAFDA781}" type="presParOf" srcId="{633E7A69-587A-431D-8C1E-FDBBD965AB63}" destId="{DFB8B1DD-3E52-4C17-B774-8CC66158F99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AE29C-8F22-4A19-A88E-515A98D18344}" type="datetimeFigureOut">
              <a:rPr lang="pt-PT" smtClean="0"/>
              <a:t>06/10/2014</a:t>
            </a:fld>
            <a:endParaRPr lang="pt-P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07E9A-EF01-4C4B-AF3A-844455965C20}" type="slidenum">
              <a:rPr lang="pt-PT" smtClean="0"/>
              <a:t>‹#›</a:t>
            </a:fld>
            <a:endParaRPr lang="pt-PT"/>
          </a:p>
        </p:txBody>
      </p:sp>
    </p:spTree>
    <p:extLst>
      <p:ext uri="{BB962C8B-B14F-4D97-AF65-F5344CB8AC3E}">
        <p14:creationId xmlns:p14="http://schemas.microsoft.com/office/powerpoint/2010/main" val="2111452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a:p>
        </p:txBody>
      </p:sp>
      <p:sp>
        <p:nvSpPr>
          <p:cNvPr id="4" name="Slide Number Placeholder 3"/>
          <p:cNvSpPr>
            <a:spLocks noGrp="1"/>
          </p:cNvSpPr>
          <p:nvPr>
            <p:ph type="sldNum" sz="quarter" idx="10"/>
          </p:nvPr>
        </p:nvSpPr>
        <p:spPr/>
        <p:txBody>
          <a:bodyPr/>
          <a:lstStyle/>
          <a:p>
            <a:fld id="{59D07E9A-EF01-4C4B-AF3A-844455965C20}" type="slidenum">
              <a:rPr lang="pt-PT" smtClean="0"/>
              <a:t>1</a:t>
            </a:fld>
            <a:endParaRPr lang="pt-PT"/>
          </a:p>
        </p:txBody>
      </p:sp>
    </p:spTree>
    <p:extLst>
      <p:ext uri="{BB962C8B-B14F-4D97-AF65-F5344CB8AC3E}">
        <p14:creationId xmlns:p14="http://schemas.microsoft.com/office/powerpoint/2010/main" val="2049160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P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98C33A8B-3BBA-43A1-AB58-279070B2FB52}" type="datetimeFigureOut">
              <a:rPr lang="pt-PT" smtClean="0"/>
              <a:t>06/10/2014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3892248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98C33A8B-3BBA-43A1-AB58-279070B2FB52}" type="datetimeFigureOut">
              <a:rPr lang="pt-PT" smtClean="0"/>
              <a:t>06/10/2014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165838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98C33A8B-3BBA-43A1-AB58-279070B2FB52}" type="datetimeFigureOut">
              <a:rPr lang="pt-PT" smtClean="0"/>
              <a:t>06/10/2014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3805914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98C33A8B-3BBA-43A1-AB58-279070B2FB52}" type="datetimeFigureOut">
              <a:rPr lang="pt-PT" smtClean="0"/>
              <a:t>06/10/2014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2043940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P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33A8B-3BBA-43A1-AB58-279070B2FB52}" type="datetimeFigureOut">
              <a:rPr lang="pt-PT" smtClean="0"/>
              <a:t>06/10/2014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256521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98C33A8B-3BBA-43A1-AB58-279070B2FB52}" type="datetimeFigureOut">
              <a:rPr lang="pt-PT" smtClean="0"/>
              <a:t>06/10/2014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1166053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P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98C33A8B-3BBA-43A1-AB58-279070B2FB52}" type="datetimeFigureOut">
              <a:rPr lang="pt-PT" smtClean="0"/>
              <a:t>06/10/2014</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348599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98C33A8B-3BBA-43A1-AB58-279070B2FB52}" type="datetimeFigureOut">
              <a:rPr lang="pt-PT" smtClean="0"/>
              <a:t>06/10/2014</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2777703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33A8B-3BBA-43A1-AB58-279070B2FB52}" type="datetimeFigureOut">
              <a:rPr lang="pt-PT" smtClean="0"/>
              <a:t>06/10/2014</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62059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P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33A8B-3BBA-43A1-AB58-279070B2FB52}" type="datetimeFigureOut">
              <a:rPr lang="pt-PT" smtClean="0"/>
              <a:t>06/10/2014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330636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P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33A8B-3BBA-43A1-AB58-279070B2FB52}" type="datetimeFigureOut">
              <a:rPr lang="pt-PT" smtClean="0"/>
              <a:t>06/10/2014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DB54F7B1-1095-4C24-BCA7-9C51A6278069}" type="slidenum">
              <a:rPr lang="pt-PT" smtClean="0"/>
              <a:t>‹#›</a:t>
            </a:fld>
            <a:endParaRPr lang="pt-PT"/>
          </a:p>
        </p:txBody>
      </p:sp>
    </p:spTree>
    <p:extLst>
      <p:ext uri="{BB962C8B-B14F-4D97-AF65-F5344CB8AC3E}">
        <p14:creationId xmlns:p14="http://schemas.microsoft.com/office/powerpoint/2010/main" val="1298284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33A8B-3BBA-43A1-AB58-279070B2FB52}" type="datetimeFigureOut">
              <a:rPr lang="pt-PT" smtClean="0"/>
              <a:t>06/10/2014</a:t>
            </a:fld>
            <a:endParaRPr lang="pt-P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4F7B1-1095-4C24-BCA7-9C51A6278069}" type="slidenum">
              <a:rPr lang="pt-PT" smtClean="0"/>
              <a:t>‹#›</a:t>
            </a:fld>
            <a:endParaRPr lang="pt-PT"/>
          </a:p>
        </p:txBody>
      </p:sp>
    </p:spTree>
    <p:extLst>
      <p:ext uri="{BB962C8B-B14F-4D97-AF65-F5344CB8AC3E}">
        <p14:creationId xmlns:p14="http://schemas.microsoft.com/office/powerpoint/2010/main" val="1718029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052" y="2943162"/>
            <a:ext cx="12029948" cy="2387600"/>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2700" b="1" dirty="0"/>
              <a:t>18</a:t>
            </a:r>
            <a:r>
              <a:rPr lang="en-GB" sz="2700" b="1" baseline="30000" dirty="0"/>
              <a:t>th</a:t>
            </a:r>
            <a:r>
              <a:rPr lang="en-GB" sz="2700" b="1" dirty="0"/>
              <a:t> September</a:t>
            </a:r>
            <a:r>
              <a:rPr lang="en-GB" sz="2700" b="1" dirty="0" smtClean="0"/>
              <a:t/>
            </a:r>
            <a:br>
              <a:rPr lang="en-GB" sz="2700" b="1" dirty="0" smtClean="0"/>
            </a:br>
            <a:r>
              <a:rPr lang="en-GB" sz="2700" b="1" dirty="0" smtClean="0"/>
              <a:t>4</a:t>
            </a:r>
            <a:r>
              <a:rPr lang="en-GB" sz="2700" b="1" baseline="30000" dirty="0" smtClean="0"/>
              <a:t>th</a:t>
            </a:r>
            <a:r>
              <a:rPr lang="en-GB" sz="2700" b="1" dirty="0" smtClean="0"/>
              <a:t> Transnational Meeting </a:t>
            </a:r>
            <a:br>
              <a:rPr lang="en-GB" sz="2700" b="1" dirty="0" smtClean="0"/>
            </a:br>
            <a:r>
              <a:rPr lang="en-GB" sz="2700" b="1" dirty="0" smtClean="0"/>
              <a:t>Sweden</a:t>
            </a:r>
            <a:br>
              <a:rPr lang="en-GB" sz="2700" b="1" dirty="0" smtClean="0"/>
            </a:br>
            <a:r>
              <a:rPr lang="en-GB" sz="4900" b="1" dirty="0" smtClean="0"/>
              <a:t>WP 7  </a:t>
            </a:r>
            <a:r>
              <a:rPr lang="en-GB" b="1" dirty="0" smtClean="0"/>
              <a:t>Dissemination </a:t>
            </a:r>
            <a:r>
              <a:rPr lang="en-GB" b="1" dirty="0"/>
              <a:t>and </a:t>
            </a:r>
            <a:r>
              <a:rPr lang="en-GB" b="1" dirty="0" smtClean="0"/>
              <a:t>exploitation</a:t>
            </a:r>
            <a:r>
              <a:rPr lang="pt-PT" dirty="0"/>
              <a:t/>
            </a:r>
            <a:br>
              <a:rPr lang="pt-PT" dirty="0"/>
            </a:br>
            <a:endParaRPr lang="pt-PT" dirty="0"/>
          </a:p>
        </p:txBody>
      </p:sp>
      <p:sp>
        <p:nvSpPr>
          <p:cNvPr id="3" name="Subtitle 2"/>
          <p:cNvSpPr>
            <a:spLocks noGrp="1"/>
          </p:cNvSpPr>
          <p:nvPr>
            <p:ph type="subTitle" idx="1"/>
          </p:nvPr>
        </p:nvSpPr>
        <p:spPr>
          <a:xfrm>
            <a:off x="1688591" y="3951360"/>
            <a:ext cx="10189945" cy="3213394"/>
          </a:xfrm>
        </p:spPr>
        <p:txBody>
          <a:bodyPr/>
          <a:lstStyle/>
          <a:p>
            <a:endParaRPr lang="pt-PT" dirty="0"/>
          </a:p>
          <a:p>
            <a:endParaRPr lang="pt-PT" dirty="0"/>
          </a:p>
        </p:txBody>
      </p:sp>
      <p:graphicFrame>
        <p:nvGraphicFramePr>
          <p:cNvPr id="4" name="Table 3"/>
          <p:cNvGraphicFramePr>
            <a:graphicFrameLocks noGrp="1"/>
          </p:cNvGraphicFramePr>
          <p:nvPr>
            <p:extLst>
              <p:ext uri="{D42A27DB-BD31-4B8C-83A1-F6EECF244321}">
                <p14:modId xmlns:p14="http://schemas.microsoft.com/office/powerpoint/2010/main" val="2607634544"/>
              </p:ext>
            </p:extLst>
          </p:nvPr>
        </p:nvGraphicFramePr>
        <p:xfrm>
          <a:off x="713231" y="4700016"/>
          <a:ext cx="11000712" cy="1590094"/>
        </p:xfrm>
        <a:graphic>
          <a:graphicData uri="http://schemas.openxmlformats.org/drawingml/2006/table">
            <a:tbl>
              <a:tblPr>
                <a:tableStyleId>{5C22544A-7EE6-4342-B048-85BDC9FD1C3A}</a:tableStyleId>
              </a:tblPr>
              <a:tblGrid>
                <a:gridCol w="1774419"/>
                <a:gridCol w="955545"/>
                <a:gridCol w="1739111"/>
                <a:gridCol w="997682"/>
                <a:gridCol w="2564708"/>
                <a:gridCol w="2969247"/>
              </a:tblGrid>
              <a:tr h="1590094">
                <a:tc>
                  <a:txBody>
                    <a:bodyPr/>
                    <a:lstStyle/>
                    <a:p>
                      <a:pPr marL="5080" algn="ctr">
                        <a:spcAft>
                          <a:spcPts val="0"/>
                        </a:spcAft>
                      </a:pPr>
                      <a:r>
                        <a:rPr lang="en-GB" sz="2400" b="0" dirty="0">
                          <a:solidFill>
                            <a:schemeClr val="accent2"/>
                          </a:solidFill>
                          <a:effectLst>
                            <a:outerShdw blurRad="38100" dist="38100" dir="2700000" algn="tl">
                              <a:srgbClr val="000000">
                                <a:alpha val="43137"/>
                              </a:srgbClr>
                            </a:outerShdw>
                          </a:effectLst>
                        </a:rPr>
                        <a:t>Start</a:t>
                      </a:r>
                      <a:endParaRPr lang="pt-PT" sz="3600" b="0" dirty="0">
                        <a:solidFill>
                          <a:schemeClr val="accent2"/>
                        </a:solidFill>
                        <a:effectLst>
                          <a:outerShdw blurRad="38100" dist="38100" dir="2700000" algn="tl">
                            <a:srgbClr val="000000">
                              <a:alpha val="43137"/>
                            </a:srgbClr>
                          </a:outerShdw>
                        </a:effectLst>
                      </a:endParaRPr>
                    </a:p>
                    <a:p>
                      <a:pPr marL="5080" algn="ctr">
                        <a:spcAft>
                          <a:spcPts val="0"/>
                        </a:spcAft>
                      </a:pPr>
                      <a:r>
                        <a:rPr lang="en-GB" sz="2400" b="0" dirty="0">
                          <a:solidFill>
                            <a:schemeClr val="accent2"/>
                          </a:solidFill>
                          <a:effectLst>
                            <a:outerShdw blurRad="38100" dist="38100" dir="2700000" algn="tl">
                              <a:srgbClr val="000000">
                                <a:alpha val="43137"/>
                              </a:srgbClr>
                            </a:outerShdw>
                          </a:effectLst>
                        </a:rPr>
                        <a:t>Month number</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12</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End</a:t>
                      </a:r>
                      <a:endParaRPr lang="pt-PT" sz="3600" b="0" dirty="0">
                        <a:solidFill>
                          <a:schemeClr val="accent2"/>
                        </a:solidFill>
                        <a:effectLst>
                          <a:outerShdw blurRad="38100" dist="38100" dir="2700000" algn="tl">
                            <a:srgbClr val="000000">
                              <a:alpha val="43137"/>
                            </a:srgbClr>
                          </a:outerShdw>
                        </a:effectLst>
                      </a:endParaRPr>
                    </a:p>
                    <a:p>
                      <a:pPr algn="ctr">
                        <a:spcAft>
                          <a:spcPts val="0"/>
                        </a:spcAft>
                      </a:pPr>
                      <a:r>
                        <a:rPr lang="en-GB" sz="2400" b="0" dirty="0">
                          <a:solidFill>
                            <a:schemeClr val="accent2"/>
                          </a:solidFill>
                          <a:effectLst>
                            <a:outerShdw blurRad="38100" dist="38100" dir="2700000" algn="tl">
                              <a:srgbClr val="000000">
                                <a:alpha val="43137"/>
                              </a:srgbClr>
                            </a:outerShdw>
                          </a:effectLst>
                        </a:rPr>
                        <a:t>Month number</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 </a:t>
                      </a:r>
                      <a:endParaRPr lang="pt-PT" sz="3600" b="0" dirty="0">
                        <a:solidFill>
                          <a:schemeClr val="accent2"/>
                        </a:solidFill>
                        <a:effectLst>
                          <a:outerShdw blurRad="38100" dist="38100" dir="2700000" algn="tl">
                            <a:srgbClr val="000000">
                              <a:alpha val="43137"/>
                            </a:srgbClr>
                          </a:outerShdw>
                        </a:effectLst>
                      </a:endParaRPr>
                    </a:p>
                    <a:p>
                      <a:pPr algn="ctr">
                        <a:spcAft>
                          <a:spcPts val="0"/>
                        </a:spcAft>
                      </a:pPr>
                      <a:r>
                        <a:rPr lang="en-GB" sz="2400" b="0" dirty="0" smtClean="0">
                          <a:solidFill>
                            <a:schemeClr val="accent2"/>
                          </a:solidFill>
                          <a:effectLst>
                            <a:outerShdw blurRad="38100" dist="38100" dir="2700000" algn="tl">
                              <a:srgbClr val="000000">
                                <a:alpha val="43137"/>
                              </a:srgbClr>
                            </a:outerShdw>
                          </a:effectLst>
                        </a:rPr>
                        <a:t>36</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Duration</a:t>
                      </a:r>
                      <a:endParaRPr lang="pt-PT" sz="3600" b="0" dirty="0">
                        <a:solidFill>
                          <a:schemeClr val="accent2"/>
                        </a:solidFill>
                        <a:effectLst>
                          <a:outerShdw blurRad="38100" dist="38100" dir="2700000" algn="tl">
                            <a:srgbClr val="000000">
                              <a:alpha val="43137"/>
                            </a:srgbClr>
                          </a:outerShdw>
                        </a:effectLst>
                      </a:endParaRPr>
                    </a:p>
                    <a:p>
                      <a:pPr algn="ctr">
                        <a:spcAft>
                          <a:spcPts val="0"/>
                        </a:spcAft>
                      </a:pPr>
                      <a:r>
                        <a:rPr lang="en-GB" sz="2400" b="0" dirty="0">
                          <a:solidFill>
                            <a:schemeClr val="accent2"/>
                          </a:solidFill>
                          <a:effectLst>
                            <a:outerShdw blurRad="38100" dist="38100" dir="2700000" algn="tl">
                              <a:srgbClr val="000000">
                                <a:alpha val="43137"/>
                              </a:srgbClr>
                            </a:outerShdw>
                          </a:effectLst>
                        </a:rPr>
                        <a:t>in number of months</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800" b="0" dirty="0" smtClean="0">
                          <a:solidFill>
                            <a:schemeClr val="accent2"/>
                          </a:solidFill>
                          <a:effectLst>
                            <a:outerShdw blurRad="38100" dist="38100" dir="2700000" algn="tl">
                              <a:srgbClr val="000000">
                                <a:alpha val="43137"/>
                              </a:srgbClr>
                            </a:outerShdw>
                          </a:effectLst>
                        </a:rPr>
                        <a:t>24</a:t>
                      </a:r>
                      <a:endParaRPr lang="pt-PT" sz="40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r>
            </a:tbl>
          </a:graphicData>
        </a:graphic>
      </p:graphicFrame>
      <p:pic>
        <p:nvPicPr>
          <p:cNvPr id="6" name="Immagine 1"/>
          <p:cNvPicPr/>
          <p:nvPr/>
        </p:nvPicPr>
        <p:blipFill>
          <a:blip r:embed="rId3">
            <a:extLst>
              <a:ext uri="{28A0092B-C50C-407E-A947-70E740481C1C}">
                <a14:useLocalDpi xmlns:a14="http://schemas.microsoft.com/office/drawing/2010/main" val="0"/>
              </a:ext>
            </a:extLst>
          </a:blip>
          <a:stretch>
            <a:fillRect/>
          </a:stretch>
        </p:blipFill>
        <p:spPr>
          <a:xfrm>
            <a:off x="10109200" y="741776"/>
            <a:ext cx="2082800" cy="1189990"/>
          </a:xfrm>
          <a:prstGeom prst="rect">
            <a:avLst/>
          </a:prstGeom>
        </p:spPr>
      </p:pic>
      <p:pic>
        <p:nvPicPr>
          <p:cNvPr id="7" name="Immagine 6"/>
          <p:cNvPicPr/>
          <p:nvPr/>
        </p:nvPicPr>
        <p:blipFill rotWithShape="1">
          <a:blip r:embed="rId4">
            <a:extLst>
              <a:ext uri="{28A0092B-C50C-407E-A947-70E740481C1C}">
                <a14:useLocalDpi xmlns:a14="http://schemas.microsoft.com/office/drawing/2010/main" val="0"/>
              </a:ext>
            </a:extLst>
          </a:blip>
          <a:srcRect b="3256"/>
          <a:stretch/>
        </p:blipFill>
        <p:spPr bwMode="auto">
          <a:xfrm>
            <a:off x="162052" y="923568"/>
            <a:ext cx="1882140" cy="784860"/>
          </a:xfrm>
          <a:prstGeom prst="rect">
            <a:avLst/>
          </a:prstGeom>
          <a:ln>
            <a:noFill/>
          </a:ln>
          <a:extLst>
            <a:ext uri="{53640926-AAD7-44D8-BBD7-CCE9431645EC}">
              <a14:shadowObscured xmlns:a14="http://schemas.microsoft.com/office/drawing/2010/main"/>
            </a:ext>
          </a:extLst>
        </p:spPr>
      </p:pic>
      <p:sp>
        <p:nvSpPr>
          <p:cNvPr id="8" name="Freeform 7"/>
          <p:cNvSpPr>
            <a:spLocks/>
          </p:cNvSpPr>
          <p:nvPr/>
        </p:nvSpPr>
        <p:spPr bwMode="auto">
          <a:xfrm flipV="1">
            <a:off x="0" y="5073"/>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3197642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34148"/>
            <a:ext cx="12192000" cy="6192219"/>
          </a:xfrm>
        </p:spPr>
        <p:txBody>
          <a:bodyPr>
            <a:noAutofit/>
          </a:bodyPr>
          <a:lstStyle/>
          <a:p>
            <a:r>
              <a:rPr lang="en-GB" b="1" dirty="0" smtClean="0">
                <a:effectLst>
                  <a:outerShdw blurRad="38100" dist="38100" dir="2700000" algn="tl">
                    <a:srgbClr val="000000">
                      <a:alpha val="43137"/>
                    </a:srgbClr>
                  </a:outerShdw>
                </a:effectLst>
              </a:rPr>
              <a:t>Dissemination Strategy - two </a:t>
            </a:r>
            <a:r>
              <a:rPr lang="en-GB" b="1" dirty="0">
                <a:effectLst>
                  <a:outerShdw blurRad="38100" dist="38100" dir="2700000" algn="tl">
                    <a:srgbClr val="000000">
                      <a:alpha val="43137"/>
                    </a:srgbClr>
                  </a:outerShdw>
                </a:effectLst>
              </a:rPr>
              <a:t>levels: </a:t>
            </a:r>
            <a:endParaRPr lang="en-GB" b="1" dirty="0" smtClean="0">
              <a:effectLst>
                <a:outerShdw blurRad="38100" dist="38100" dir="2700000" algn="tl">
                  <a:srgbClr val="000000">
                    <a:alpha val="43137"/>
                  </a:srgbClr>
                </a:outerShdw>
              </a:effectLst>
            </a:endParaRPr>
          </a:p>
          <a:p>
            <a:pPr marL="0" indent="0">
              <a:buNone/>
            </a:pPr>
            <a:r>
              <a:rPr lang="en-GB" sz="2000" b="1" dirty="0" smtClean="0">
                <a:solidFill>
                  <a:schemeClr val="accent1"/>
                </a:solidFill>
                <a:effectLst>
                  <a:outerShdw blurRad="38100" dist="38100" dir="2700000" algn="tl">
                    <a:srgbClr val="000000">
                      <a:alpha val="43137"/>
                    </a:srgbClr>
                  </a:outerShdw>
                </a:effectLst>
              </a:rPr>
              <a:t>Transnational / European level</a:t>
            </a:r>
          </a:p>
          <a:p>
            <a:r>
              <a:rPr lang="en-GB" sz="2000" dirty="0" smtClean="0"/>
              <a:t>International conferences (</a:t>
            </a:r>
            <a:r>
              <a:rPr lang="en-GB" sz="2000" dirty="0" err="1" smtClean="0"/>
              <a:t>eg</a:t>
            </a:r>
            <a:r>
              <a:rPr lang="en-GB" sz="2000" dirty="0" smtClean="0"/>
              <a:t>. </a:t>
            </a:r>
            <a:r>
              <a:rPr lang="en-GB" sz="2000" dirty="0"/>
              <a:t>ENSEC 2013 and ENSEC </a:t>
            </a:r>
            <a:r>
              <a:rPr lang="en-GB" sz="2000" dirty="0" smtClean="0"/>
              <a:t>2015 -symposium)</a:t>
            </a:r>
          </a:p>
          <a:p>
            <a:r>
              <a:rPr lang="en-GB" sz="2000" dirty="0" smtClean="0"/>
              <a:t>Publication </a:t>
            </a:r>
            <a:r>
              <a:rPr lang="en-GB" sz="2000" dirty="0"/>
              <a:t>of </a:t>
            </a:r>
            <a:r>
              <a:rPr lang="en-GB" sz="2000" dirty="0" smtClean="0"/>
              <a:t>papers in </a:t>
            </a:r>
            <a:r>
              <a:rPr lang="en-GB" sz="2000" dirty="0"/>
              <a:t>international </a:t>
            </a:r>
            <a:r>
              <a:rPr lang="en-GB" sz="2000" dirty="0" smtClean="0"/>
              <a:t>journals (International </a:t>
            </a:r>
            <a:r>
              <a:rPr lang="en-GB" sz="2000" dirty="0"/>
              <a:t>Journal of Emotional </a:t>
            </a:r>
            <a:r>
              <a:rPr lang="en-GB" sz="2000" dirty="0" smtClean="0"/>
              <a:t>Education</a:t>
            </a:r>
            <a:r>
              <a:rPr lang="en-GB" sz="2000" dirty="0"/>
              <a:t>)</a:t>
            </a:r>
            <a:endParaRPr lang="en-GB" sz="2000" dirty="0" smtClean="0"/>
          </a:p>
          <a:p>
            <a:r>
              <a:rPr lang="en-GB" sz="2000" dirty="0" smtClean="0"/>
              <a:t>Brochures, flyers, videos in </a:t>
            </a:r>
            <a:r>
              <a:rPr lang="en-GB" sz="2000" dirty="0"/>
              <a:t>all </a:t>
            </a:r>
            <a:r>
              <a:rPr lang="en-GB" sz="2000" dirty="0" smtClean="0"/>
              <a:t>partners language</a:t>
            </a:r>
            <a:endParaRPr lang="en-GB" sz="2000" dirty="0"/>
          </a:p>
          <a:p>
            <a:r>
              <a:rPr lang="en-GB" sz="2000" dirty="0" smtClean="0"/>
              <a:t>Disseminate final products from wp2/3, 4 (Curriculum; Parents Manual)</a:t>
            </a:r>
            <a:endParaRPr lang="en-GB" sz="2000" dirty="0"/>
          </a:p>
          <a:p>
            <a:r>
              <a:rPr lang="en-GB" sz="2000" dirty="0" smtClean="0"/>
              <a:t>Develop </a:t>
            </a:r>
            <a:r>
              <a:rPr lang="en-GB" sz="2000" dirty="0"/>
              <a:t>a joint European masters in resilience </a:t>
            </a:r>
            <a:r>
              <a:rPr lang="en-GB" sz="2000" dirty="0" smtClean="0"/>
              <a:t>education (partners </a:t>
            </a:r>
            <a:r>
              <a:rPr lang="en-GB" sz="2000" dirty="0"/>
              <a:t>from other EU countries not included in present </a:t>
            </a:r>
            <a:r>
              <a:rPr lang="en-GB" sz="2000" dirty="0" smtClean="0"/>
              <a:t>consortium) </a:t>
            </a:r>
            <a:r>
              <a:rPr lang="en-GB" sz="2000" dirty="0"/>
              <a:t>to train teachers in resilience education.</a:t>
            </a:r>
            <a:endParaRPr lang="pt-PT" sz="2000" dirty="0"/>
          </a:p>
          <a:p>
            <a:pPr marL="0" indent="0">
              <a:buNone/>
            </a:pPr>
            <a:r>
              <a:rPr lang="en-GB" sz="2000" b="1" dirty="0" smtClean="0">
                <a:solidFill>
                  <a:schemeClr val="accent1"/>
                </a:solidFill>
                <a:effectLst>
                  <a:outerShdw blurRad="38100" dist="38100" dir="2700000" algn="tl">
                    <a:srgbClr val="000000">
                      <a:alpha val="43137"/>
                    </a:srgbClr>
                  </a:outerShdw>
                </a:effectLst>
              </a:rPr>
              <a:t>National level</a:t>
            </a:r>
          </a:p>
          <a:p>
            <a:r>
              <a:rPr lang="en-GB" sz="2000" dirty="0" smtClean="0"/>
              <a:t>Disseminate Project outcomes to </a:t>
            </a:r>
            <a:r>
              <a:rPr lang="en-GB" sz="2000" dirty="0"/>
              <a:t>educators in </a:t>
            </a:r>
            <a:r>
              <a:rPr lang="en-GB" sz="2000" dirty="0" smtClean="0"/>
              <a:t>partner countries </a:t>
            </a:r>
            <a:r>
              <a:rPr lang="en-GB" sz="2000" dirty="0"/>
              <a:t>at local, regional and national </a:t>
            </a:r>
            <a:r>
              <a:rPr lang="en-GB" sz="2000" dirty="0" smtClean="0"/>
              <a:t>levels (educational authorities, teachers) / Seminar. </a:t>
            </a:r>
          </a:p>
          <a:p>
            <a:r>
              <a:rPr lang="en-GB" sz="2000" dirty="0" smtClean="0"/>
              <a:t>Promote </a:t>
            </a:r>
            <a:r>
              <a:rPr lang="en-GB" sz="2000" dirty="0"/>
              <a:t>the introduction of the curriculum </a:t>
            </a:r>
            <a:r>
              <a:rPr lang="en-GB" sz="2000" dirty="0" smtClean="0"/>
              <a:t>partner countries </a:t>
            </a:r>
            <a:r>
              <a:rPr lang="en-GB" sz="2000" dirty="0"/>
              <a:t>as part of the mainstream curriculum in early and primary schools. </a:t>
            </a:r>
            <a:endParaRPr lang="en-GB" sz="2000" dirty="0" smtClean="0"/>
          </a:p>
        </p:txBody>
      </p:sp>
      <p:pic>
        <p:nvPicPr>
          <p:cNvPr id="4" name="Immagine 1"/>
          <p:cNvPicPr/>
          <p:nvPr/>
        </p:nvPicPr>
        <p:blipFill>
          <a:blip r:embed="rId2">
            <a:extLst>
              <a:ext uri="{28A0092B-C50C-407E-A947-70E740481C1C}">
                <a14:useLocalDpi xmlns:a14="http://schemas.microsoft.com/office/drawing/2010/main" val="0"/>
              </a:ext>
            </a:extLst>
          </a:blip>
          <a:stretch>
            <a:fillRect/>
          </a:stretch>
        </p:blipFill>
        <p:spPr>
          <a:xfrm>
            <a:off x="10109200" y="741776"/>
            <a:ext cx="2082800" cy="1189990"/>
          </a:xfrm>
          <a:prstGeom prst="rect">
            <a:avLst/>
          </a:prstGeom>
        </p:spPr>
      </p:pic>
      <p:pic>
        <p:nvPicPr>
          <p:cNvPr id="5" name="Immagine 6"/>
          <p:cNvPicPr/>
          <p:nvPr/>
        </p:nvPicPr>
        <p:blipFill rotWithShape="1">
          <a:blip r:embed="rId3">
            <a:extLst>
              <a:ext uri="{28A0092B-C50C-407E-A947-70E740481C1C}">
                <a14:useLocalDpi xmlns:a14="http://schemas.microsoft.com/office/drawing/2010/main" val="0"/>
              </a:ext>
            </a:extLst>
          </a:blip>
          <a:srcRect b="3256"/>
          <a:stretch/>
        </p:blipFill>
        <p:spPr bwMode="auto">
          <a:xfrm>
            <a:off x="162052" y="932626"/>
            <a:ext cx="1882140" cy="784860"/>
          </a:xfrm>
          <a:prstGeom prst="rect">
            <a:avLst/>
          </a:prstGeom>
          <a:ln>
            <a:noFill/>
          </a:ln>
          <a:extLst>
            <a:ext uri="{53640926-AAD7-44D8-BBD7-CCE9431645EC}">
              <a14:shadowObscured xmlns:a14="http://schemas.microsoft.com/office/drawing/2010/main"/>
            </a:ext>
          </a:extLst>
        </p:spPr>
      </p:pic>
      <p:sp>
        <p:nvSpPr>
          <p:cNvPr id="6" name="Freeform 5"/>
          <p:cNvSpPr>
            <a:spLocks/>
          </p:cNvSpPr>
          <p:nvPr/>
        </p:nvSpPr>
        <p:spPr bwMode="auto">
          <a:xfrm flipV="1">
            <a:off x="-100584" y="14131"/>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1896293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pt-PT" dirty="0" smtClean="0"/>
              <a:t>WORKPLAN – </a:t>
            </a:r>
            <a:r>
              <a:rPr lang="pt-PT" dirty="0" err="1" smtClean="0"/>
              <a:t>Sept</a:t>
            </a:r>
            <a:r>
              <a:rPr lang="pt-PT" dirty="0" smtClean="0"/>
              <a:t>. 2014 – Nov. </a:t>
            </a:r>
            <a:r>
              <a:rPr lang="pt-PT" dirty="0"/>
              <a:t>2015</a:t>
            </a:r>
            <a:br>
              <a:rPr lang="pt-PT" dirty="0"/>
            </a:br>
            <a:r>
              <a:rPr lang="pt-PT" dirty="0" smtClean="0"/>
              <a:t>- </a:t>
            </a:r>
            <a:r>
              <a:rPr lang="pt-PT" dirty="0" err="1" smtClean="0"/>
              <a:t>Dissemination</a:t>
            </a:r>
            <a:r>
              <a:rPr lang="pt-PT" dirty="0" smtClean="0"/>
              <a:t> &amp; </a:t>
            </a:r>
            <a:r>
              <a:rPr lang="pt-PT" dirty="0" err="1" smtClean="0"/>
              <a:t>Exploitation</a:t>
            </a:r>
            <a:r>
              <a:rPr lang="pt-PT" dirty="0" smtClean="0"/>
              <a:t> </a:t>
            </a:r>
            <a:r>
              <a:rPr lang="pt-PT" dirty="0" err="1" smtClean="0"/>
              <a:t>activities</a:t>
            </a:r>
            <a:r>
              <a:rPr lang="pt-PT" dirty="0" smtClean="0"/>
              <a:t>  </a:t>
            </a:r>
            <a:endParaRPr lang="pt-PT" dirty="0"/>
          </a:p>
        </p:txBody>
      </p:sp>
      <p:sp>
        <p:nvSpPr>
          <p:cNvPr id="3" name="Content Placeholder 2"/>
          <p:cNvSpPr>
            <a:spLocks noGrp="1"/>
          </p:cNvSpPr>
          <p:nvPr>
            <p:ph idx="1"/>
          </p:nvPr>
        </p:nvSpPr>
        <p:spPr>
          <a:xfrm>
            <a:off x="838200" y="1864126"/>
            <a:ext cx="10515600" cy="4351338"/>
          </a:xfrm>
          <a:solidFill>
            <a:srgbClr val="FFFF00"/>
          </a:solidFill>
        </p:spPr>
        <p:txBody>
          <a:bodyPr>
            <a:normAutofit lnSpcReduction="10000"/>
          </a:bodyPr>
          <a:lstStyle/>
          <a:p>
            <a:r>
              <a:rPr lang="pt-PT" b="1" u="sng" dirty="0"/>
              <a:t>D1 </a:t>
            </a:r>
            <a:r>
              <a:rPr lang="pt-PT" b="1" u="sng" dirty="0" smtClean="0"/>
              <a:t>- </a:t>
            </a:r>
            <a:r>
              <a:rPr lang="en-GB" b="1" u="sng" dirty="0" smtClean="0"/>
              <a:t>RESCUR Seminar at </a:t>
            </a:r>
            <a:r>
              <a:rPr lang="en-GB" b="1" u="sng" dirty="0"/>
              <a:t>each partner </a:t>
            </a:r>
            <a:r>
              <a:rPr lang="en-GB" b="1" u="sng" dirty="0" smtClean="0"/>
              <a:t>country</a:t>
            </a:r>
            <a:endParaRPr lang="pt-PT" sz="4000" b="1" u="sng" dirty="0">
              <a:latin typeface="Times New Roman" panose="02020603050405020304" pitchFamily="18" charset="0"/>
              <a:ea typeface="Times New Roman" panose="02020603050405020304" pitchFamily="18" charset="0"/>
            </a:endParaRPr>
          </a:p>
          <a:p>
            <a:r>
              <a:rPr lang="pt-PT" b="1" u="sng" dirty="0" smtClean="0"/>
              <a:t>D2 - </a:t>
            </a:r>
            <a:r>
              <a:rPr lang="en-GB" b="1" u="sng" dirty="0" smtClean="0"/>
              <a:t>Presentations </a:t>
            </a:r>
            <a:r>
              <a:rPr lang="en-GB" b="1" u="sng" dirty="0"/>
              <a:t>and symposium in </a:t>
            </a:r>
            <a:r>
              <a:rPr lang="en-GB" b="1" u="sng" dirty="0" smtClean="0"/>
              <a:t>conferences </a:t>
            </a:r>
            <a:r>
              <a:rPr lang="en-GB" b="1" u="sng" dirty="0"/>
              <a:t>and peer-reviewed journal </a:t>
            </a:r>
            <a:r>
              <a:rPr lang="en-GB" b="1" u="sng" dirty="0" smtClean="0"/>
              <a:t>papers </a:t>
            </a:r>
            <a:endParaRPr lang="pt-PT" sz="4400" b="1" u="sng" dirty="0">
              <a:latin typeface="Times New Roman" panose="02020603050405020304" pitchFamily="18" charset="0"/>
              <a:ea typeface="Times New Roman" panose="02020603050405020304" pitchFamily="18" charset="0"/>
            </a:endParaRPr>
          </a:p>
          <a:p>
            <a:pPr>
              <a:spcAft>
                <a:spcPts val="0"/>
              </a:spcAft>
              <a:tabLst>
                <a:tab pos="325120" algn="l"/>
              </a:tabLst>
            </a:pPr>
            <a:r>
              <a:rPr lang="pt-PT" b="1" u="sng" dirty="0" smtClean="0"/>
              <a:t>D3 - </a:t>
            </a:r>
            <a:r>
              <a:rPr lang="en-GB" b="1" u="sng" dirty="0"/>
              <a:t>Plan </a:t>
            </a:r>
            <a:r>
              <a:rPr lang="en-GB" b="1" u="sng" dirty="0" smtClean="0"/>
              <a:t>a </a:t>
            </a:r>
            <a:r>
              <a:rPr lang="en-GB" b="1" u="sng" dirty="0"/>
              <a:t>joint Masters degree in resilience education</a:t>
            </a:r>
            <a:endParaRPr lang="pt-PT" sz="4000" b="1" u="sng" dirty="0">
              <a:latin typeface="Times New Roman" panose="02020603050405020304" pitchFamily="18" charset="0"/>
              <a:ea typeface="Times New Roman" panose="02020603050405020304" pitchFamily="18" charset="0"/>
            </a:endParaRPr>
          </a:p>
          <a:p>
            <a:r>
              <a:rPr lang="pt-PT" b="1" u="sng" dirty="0" smtClean="0"/>
              <a:t>D4 </a:t>
            </a:r>
            <a:r>
              <a:rPr lang="pt-PT" b="1" u="sng" dirty="0" err="1" smtClean="0"/>
              <a:t>Other</a:t>
            </a:r>
            <a:r>
              <a:rPr lang="pt-PT" b="1" u="sng" dirty="0" smtClean="0"/>
              <a:t> </a:t>
            </a:r>
          </a:p>
          <a:p>
            <a:pPr lvl="1"/>
            <a:r>
              <a:rPr lang="pt-PT" dirty="0" smtClean="0"/>
              <a:t>Poster  (</a:t>
            </a:r>
            <a:r>
              <a:rPr lang="pt-PT" dirty="0" err="1" smtClean="0"/>
              <a:t>all</a:t>
            </a:r>
            <a:r>
              <a:rPr lang="pt-PT" dirty="0" smtClean="0"/>
              <a:t> </a:t>
            </a:r>
            <a:r>
              <a:rPr lang="pt-PT" dirty="0" err="1" smtClean="0"/>
              <a:t>partner</a:t>
            </a:r>
            <a:r>
              <a:rPr lang="pt-PT" dirty="0" smtClean="0"/>
              <a:t> </a:t>
            </a:r>
            <a:r>
              <a:rPr lang="pt-PT" dirty="0" err="1" smtClean="0"/>
              <a:t>languages</a:t>
            </a:r>
            <a:r>
              <a:rPr lang="pt-PT" dirty="0" smtClean="0"/>
              <a:t>)</a:t>
            </a:r>
          </a:p>
          <a:p>
            <a:pPr lvl="1"/>
            <a:r>
              <a:rPr lang="pt-PT" dirty="0" err="1" smtClean="0"/>
              <a:t>Brochures</a:t>
            </a:r>
            <a:r>
              <a:rPr lang="pt-PT" dirty="0" smtClean="0"/>
              <a:t> &amp; </a:t>
            </a:r>
            <a:r>
              <a:rPr lang="pt-PT" dirty="0" err="1" smtClean="0"/>
              <a:t>Flyers</a:t>
            </a:r>
            <a:r>
              <a:rPr lang="pt-PT" dirty="0" smtClean="0"/>
              <a:t> </a:t>
            </a:r>
          </a:p>
          <a:p>
            <a:pPr lvl="1"/>
            <a:r>
              <a:rPr lang="pt-PT" dirty="0" err="1" smtClean="0"/>
              <a:t>Video</a:t>
            </a:r>
            <a:r>
              <a:rPr lang="pt-PT" dirty="0" smtClean="0"/>
              <a:t> (</a:t>
            </a:r>
            <a:r>
              <a:rPr lang="pt-PT" dirty="0" err="1" smtClean="0"/>
              <a:t>introduction</a:t>
            </a:r>
            <a:r>
              <a:rPr lang="pt-PT" dirty="0" smtClean="0"/>
              <a:t> for </a:t>
            </a:r>
            <a:r>
              <a:rPr lang="pt-PT" dirty="0" err="1" smtClean="0"/>
              <a:t>the</a:t>
            </a:r>
            <a:r>
              <a:rPr lang="pt-PT" dirty="0" smtClean="0"/>
              <a:t> </a:t>
            </a:r>
            <a:r>
              <a:rPr lang="pt-PT" dirty="0" err="1" smtClean="0"/>
              <a:t>rescur</a:t>
            </a:r>
            <a:r>
              <a:rPr lang="pt-PT" dirty="0" smtClean="0"/>
              <a:t> </a:t>
            </a:r>
            <a:r>
              <a:rPr lang="pt-PT" dirty="0" err="1" smtClean="0"/>
              <a:t>project</a:t>
            </a:r>
            <a:r>
              <a:rPr lang="pt-PT" dirty="0" smtClean="0"/>
              <a:t>) (</a:t>
            </a:r>
            <a:r>
              <a:rPr lang="pt-PT" dirty="0" err="1" smtClean="0"/>
              <a:t>videoscribe</a:t>
            </a:r>
            <a:r>
              <a:rPr lang="pt-PT" dirty="0" smtClean="0"/>
              <a:t>)</a:t>
            </a:r>
          </a:p>
          <a:p>
            <a:pPr lvl="1"/>
            <a:r>
              <a:rPr lang="pt-PT" dirty="0" err="1" smtClean="0"/>
              <a:t>Video</a:t>
            </a:r>
            <a:r>
              <a:rPr lang="pt-PT" dirty="0" smtClean="0"/>
              <a:t> (</a:t>
            </a:r>
            <a:r>
              <a:rPr lang="pt-PT" dirty="0" err="1" smtClean="0"/>
              <a:t>introduction</a:t>
            </a:r>
            <a:r>
              <a:rPr lang="pt-PT" dirty="0" smtClean="0"/>
              <a:t> for </a:t>
            </a:r>
            <a:r>
              <a:rPr lang="pt-PT" dirty="0" err="1" smtClean="0"/>
              <a:t>the</a:t>
            </a:r>
            <a:r>
              <a:rPr lang="pt-PT" dirty="0" smtClean="0"/>
              <a:t> curriculum  (</a:t>
            </a:r>
            <a:r>
              <a:rPr lang="pt-PT" dirty="0" err="1" smtClean="0"/>
              <a:t>videoscribe</a:t>
            </a:r>
            <a:r>
              <a:rPr lang="pt-PT" dirty="0" smtClean="0"/>
              <a:t>)</a:t>
            </a:r>
          </a:p>
          <a:p>
            <a:pPr lvl="1"/>
            <a:r>
              <a:rPr lang="pt-PT" dirty="0" smtClean="0"/>
              <a:t>Website (material </a:t>
            </a:r>
            <a:r>
              <a:rPr lang="pt-PT" dirty="0" err="1" smtClean="0"/>
              <a:t>upload</a:t>
            </a:r>
            <a:r>
              <a:rPr lang="pt-PT" dirty="0" smtClean="0"/>
              <a:t>) </a:t>
            </a:r>
            <a:endParaRPr lang="pt-PT" dirty="0"/>
          </a:p>
          <a:p>
            <a:endParaRPr lang="pt-PT" dirty="0" smtClean="0"/>
          </a:p>
          <a:p>
            <a:endParaRPr lang="pt-PT" dirty="0"/>
          </a:p>
        </p:txBody>
      </p:sp>
    </p:spTree>
    <p:extLst>
      <p:ext uri="{BB962C8B-B14F-4D97-AF65-F5344CB8AC3E}">
        <p14:creationId xmlns:p14="http://schemas.microsoft.com/office/powerpoint/2010/main" val="170875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Dissemination</a:t>
            </a:r>
            <a:endParaRPr lang="pt-PT"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82023292"/>
              </p:ext>
            </p:extLst>
          </p:nvPr>
        </p:nvGraphicFramePr>
        <p:xfrm>
          <a:off x="838200" y="1825625"/>
          <a:ext cx="10515600" cy="289966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r>
                        <a:rPr lang="pt-PT" dirty="0" err="1" smtClean="0"/>
                        <a:t>Activity</a:t>
                      </a:r>
                      <a:endParaRPr lang="pt-PT" dirty="0"/>
                    </a:p>
                  </a:txBody>
                  <a:tcPr/>
                </a:tc>
                <a:tc>
                  <a:txBody>
                    <a:bodyPr/>
                    <a:lstStyle/>
                    <a:p>
                      <a:r>
                        <a:rPr lang="pt-PT" dirty="0" err="1" smtClean="0"/>
                        <a:t>Responsibility</a:t>
                      </a:r>
                      <a:endParaRPr lang="pt-PT" dirty="0"/>
                    </a:p>
                  </a:txBody>
                  <a:tcPr/>
                </a:tc>
                <a:tc>
                  <a:txBody>
                    <a:bodyPr/>
                    <a:lstStyle/>
                    <a:p>
                      <a:r>
                        <a:rPr lang="pt-PT" dirty="0" err="1" smtClean="0"/>
                        <a:t>Contributors</a:t>
                      </a:r>
                      <a:endParaRPr lang="pt-PT" dirty="0"/>
                    </a:p>
                  </a:txBody>
                  <a:tcPr/>
                </a:tc>
                <a:tc>
                  <a:txBody>
                    <a:bodyPr/>
                    <a:lstStyle/>
                    <a:p>
                      <a:r>
                        <a:rPr lang="pt-PT" dirty="0" smtClean="0"/>
                        <a:t>Target </a:t>
                      </a:r>
                      <a:r>
                        <a:rPr lang="pt-PT" dirty="0" err="1" smtClean="0"/>
                        <a:t>audience</a:t>
                      </a:r>
                      <a:endParaRPr lang="pt-PT" dirty="0"/>
                    </a:p>
                  </a:txBody>
                  <a:tcPr/>
                </a:tc>
                <a:tc>
                  <a:txBody>
                    <a:bodyPr/>
                    <a:lstStyle/>
                    <a:p>
                      <a:r>
                        <a:rPr lang="pt-PT" dirty="0" err="1" smtClean="0"/>
                        <a:t>Timescale</a:t>
                      </a:r>
                      <a:endParaRPr lang="pt-P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b="1" u="sng" dirty="0" smtClean="0"/>
                        <a:t>D1 - </a:t>
                      </a:r>
                      <a:r>
                        <a:rPr lang="en-GB" b="1" u="sng" dirty="0" smtClean="0"/>
                        <a:t>RESCUR Seminar at each partner institution</a:t>
                      </a:r>
                      <a:endParaRPr lang="pt-PT" sz="2800" b="1" u="sng" dirty="0" smtClean="0">
                        <a:latin typeface="Times New Roman" panose="02020603050405020304" pitchFamily="18" charset="0"/>
                        <a:ea typeface="Times New Roman" panose="02020603050405020304" pitchFamily="18" charset="0"/>
                      </a:endParaRP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smtClean="0"/>
                        <a:t>1Set date &amp; </a:t>
                      </a:r>
                      <a:r>
                        <a:rPr lang="pt-PT" dirty="0" err="1" smtClean="0"/>
                        <a:t>venue</a:t>
                      </a:r>
                      <a:endParaRPr lang="pt-PT" dirty="0" smtClean="0"/>
                    </a:p>
                    <a:p>
                      <a:pPr lvl="0"/>
                      <a:r>
                        <a:rPr lang="pt-PT" dirty="0" smtClean="0"/>
                        <a:t>2Define </a:t>
                      </a:r>
                      <a:r>
                        <a:rPr lang="pt-PT" baseline="0" dirty="0" smtClean="0"/>
                        <a:t> </a:t>
                      </a:r>
                      <a:r>
                        <a:rPr lang="pt-PT" baseline="0" dirty="0" err="1" smtClean="0"/>
                        <a:t>list</a:t>
                      </a:r>
                      <a:r>
                        <a:rPr lang="pt-PT" baseline="0" dirty="0" smtClean="0"/>
                        <a:t> </a:t>
                      </a:r>
                      <a:r>
                        <a:rPr lang="pt-PT" baseline="0" dirty="0" err="1" smtClean="0"/>
                        <a:t>of</a:t>
                      </a:r>
                      <a:r>
                        <a:rPr lang="pt-PT" baseline="0" dirty="0" smtClean="0"/>
                        <a:t> </a:t>
                      </a:r>
                      <a:r>
                        <a:rPr lang="pt-PT" baseline="0" dirty="0" err="1" smtClean="0"/>
                        <a:t>invitations</a:t>
                      </a:r>
                      <a:r>
                        <a:rPr lang="pt-PT" dirty="0" smtClean="0"/>
                        <a:t> </a:t>
                      </a:r>
                    </a:p>
                    <a:p>
                      <a:pPr lvl="0"/>
                      <a:r>
                        <a:rPr lang="pt-PT" dirty="0" smtClean="0"/>
                        <a:t>3Organize </a:t>
                      </a:r>
                      <a:r>
                        <a:rPr lang="pt-PT" dirty="0" err="1" smtClean="0"/>
                        <a:t>seminar&amp;Prepare</a:t>
                      </a:r>
                      <a:r>
                        <a:rPr lang="pt-PT" dirty="0" smtClean="0"/>
                        <a:t> </a:t>
                      </a:r>
                      <a:r>
                        <a:rPr lang="pt-PT" dirty="0" err="1" smtClean="0"/>
                        <a:t>presentations</a:t>
                      </a:r>
                      <a:endParaRPr lang="pt-PT"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pt-PT" dirty="0" smtClean="0"/>
                        <a:t>4Prepare </a:t>
                      </a:r>
                      <a:r>
                        <a:rPr lang="pt-PT" dirty="0" err="1" smtClean="0"/>
                        <a:t>news</a:t>
                      </a:r>
                      <a:r>
                        <a:rPr lang="pt-PT" dirty="0" smtClean="0"/>
                        <a:t> to </a:t>
                      </a:r>
                      <a:r>
                        <a:rPr lang="pt-PT" dirty="0" err="1" smtClean="0"/>
                        <a:t>put</a:t>
                      </a:r>
                      <a:r>
                        <a:rPr lang="pt-PT" dirty="0" smtClean="0"/>
                        <a:t> </a:t>
                      </a:r>
                      <a:r>
                        <a:rPr lang="pt-PT" dirty="0" err="1" smtClean="0"/>
                        <a:t>on</a:t>
                      </a:r>
                      <a:r>
                        <a:rPr lang="pt-PT" dirty="0" smtClean="0"/>
                        <a:t> </a:t>
                      </a:r>
                      <a:r>
                        <a:rPr lang="pt-PT" dirty="0" err="1" smtClean="0"/>
                        <a:t>rescur</a:t>
                      </a:r>
                      <a:r>
                        <a:rPr lang="pt-PT" baseline="0" dirty="0" smtClean="0"/>
                        <a:t> website / 3</a:t>
                      </a:r>
                    </a:p>
                    <a:p>
                      <a:pPr lvl="0"/>
                      <a:r>
                        <a:rPr lang="en-GB" dirty="0" smtClean="0"/>
                        <a:t>5</a:t>
                      </a:r>
                      <a:r>
                        <a:rPr lang="en-GB" baseline="0" dirty="0" smtClean="0"/>
                        <a:t> Seminar</a:t>
                      </a:r>
                      <a:endParaRPr lang="pt-PT" dirty="0" smtClean="0"/>
                    </a:p>
                    <a:p>
                      <a:pPr lvl="0"/>
                      <a:r>
                        <a:rPr lang="pt-PT" baseline="0" dirty="0" smtClean="0"/>
                        <a:t>6Upload </a:t>
                      </a:r>
                      <a:r>
                        <a:rPr lang="pt-PT" baseline="0" dirty="0" err="1" smtClean="0"/>
                        <a:t>seminar</a:t>
                      </a:r>
                      <a:r>
                        <a:rPr lang="pt-PT" baseline="0" dirty="0" smtClean="0"/>
                        <a:t> </a:t>
                      </a:r>
                      <a:r>
                        <a:rPr lang="pt-PT" baseline="0" dirty="0" err="1" smtClean="0"/>
                        <a:t>evidences</a:t>
                      </a:r>
                      <a:r>
                        <a:rPr lang="pt-PT" baseline="0" dirty="0" smtClean="0"/>
                        <a:t> </a:t>
                      </a:r>
                      <a:r>
                        <a:rPr lang="pt-PT" baseline="0" dirty="0" err="1" smtClean="0"/>
                        <a:t>on</a:t>
                      </a:r>
                      <a:r>
                        <a:rPr lang="pt-PT" baseline="0" dirty="0" smtClean="0"/>
                        <a:t> </a:t>
                      </a:r>
                      <a:r>
                        <a:rPr lang="pt-PT" baseline="0" dirty="0" err="1" smtClean="0"/>
                        <a:t>the</a:t>
                      </a:r>
                      <a:r>
                        <a:rPr lang="pt-PT" baseline="0" dirty="0" smtClean="0"/>
                        <a:t> website</a:t>
                      </a:r>
                      <a:endParaRPr lang="pt-PT" dirty="0"/>
                    </a:p>
                  </a:txBody>
                  <a:tcPr/>
                </a:tc>
                <a:tc>
                  <a:txBody>
                    <a:bodyPr/>
                    <a:lstStyle/>
                    <a:p>
                      <a:r>
                        <a:rPr lang="pt-PT" dirty="0" err="1" smtClean="0"/>
                        <a:t>Each</a:t>
                      </a:r>
                      <a:r>
                        <a:rPr lang="pt-PT" dirty="0" smtClean="0"/>
                        <a:t> </a:t>
                      </a:r>
                      <a:r>
                        <a:rPr lang="pt-PT" dirty="0" err="1" smtClean="0"/>
                        <a:t>partner</a:t>
                      </a:r>
                      <a:r>
                        <a:rPr lang="pt-PT" baseline="0" dirty="0" smtClean="0"/>
                        <a:t> </a:t>
                      </a:r>
                      <a:r>
                        <a:rPr lang="pt-PT" baseline="0" dirty="0" err="1" smtClean="0"/>
                        <a:t>is</a:t>
                      </a:r>
                      <a:r>
                        <a:rPr lang="pt-PT" baseline="0" dirty="0" smtClean="0"/>
                        <a:t> </a:t>
                      </a:r>
                      <a:r>
                        <a:rPr lang="pt-PT" baseline="0" dirty="0" err="1" smtClean="0"/>
                        <a:t>responsible</a:t>
                      </a:r>
                      <a:r>
                        <a:rPr lang="pt-PT" baseline="0" dirty="0" smtClean="0"/>
                        <a:t> for </a:t>
                      </a:r>
                      <a:r>
                        <a:rPr lang="pt-PT" baseline="0" dirty="0" err="1" smtClean="0"/>
                        <a:t>his</a:t>
                      </a:r>
                      <a:r>
                        <a:rPr lang="pt-PT" baseline="0" dirty="0" smtClean="0"/>
                        <a:t> </a:t>
                      </a:r>
                      <a:r>
                        <a:rPr lang="pt-PT" baseline="0" dirty="0" err="1" smtClean="0"/>
                        <a:t>own</a:t>
                      </a:r>
                      <a:r>
                        <a:rPr lang="pt-PT" baseline="0" dirty="0" smtClean="0"/>
                        <a:t> </a:t>
                      </a:r>
                      <a:r>
                        <a:rPr lang="pt-PT" baseline="0" dirty="0" err="1" smtClean="0"/>
                        <a:t>national</a:t>
                      </a:r>
                      <a:r>
                        <a:rPr lang="pt-PT" baseline="0" dirty="0" smtClean="0"/>
                        <a:t> </a:t>
                      </a:r>
                      <a:r>
                        <a:rPr lang="pt-PT" baseline="0" dirty="0" err="1" smtClean="0"/>
                        <a:t>seminar</a:t>
                      </a:r>
                      <a:r>
                        <a:rPr lang="pt-PT" baseline="0" dirty="0" smtClean="0"/>
                        <a:t> </a:t>
                      </a:r>
                      <a:endParaRPr lang="pt-PT" dirty="0"/>
                    </a:p>
                  </a:txBody>
                  <a:tcPr/>
                </a:tc>
                <a:tc>
                  <a:txBody>
                    <a:bodyPr/>
                    <a:lstStyle/>
                    <a:p>
                      <a:r>
                        <a:rPr lang="pt-PT" dirty="0" err="1" smtClean="0"/>
                        <a:t>All</a:t>
                      </a:r>
                      <a:r>
                        <a:rPr lang="pt-PT" dirty="0" smtClean="0"/>
                        <a:t> </a:t>
                      </a:r>
                      <a:r>
                        <a:rPr lang="pt-PT" dirty="0" err="1" smtClean="0"/>
                        <a:t>partners</a:t>
                      </a:r>
                      <a:endParaRPr lang="pt-PT" dirty="0"/>
                    </a:p>
                  </a:txBody>
                  <a:tcPr/>
                </a:tc>
                <a:tc>
                  <a:txBody>
                    <a:bodyPr/>
                    <a:lstStyle/>
                    <a:p>
                      <a:r>
                        <a:rPr lang="pt-PT" dirty="0" err="1" smtClean="0"/>
                        <a:t>Teachers</a:t>
                      </a:r>
                      <a:r>
                        <a:rPr lang="pt-PT" dirty="0" smtClean="0"/>
                        <a:t>, </a:t>
                      </a:r>
                      <a:r>
                        <a:rPr lang="pt-PT" dirty="0" err="1" smtClean="0"/>
                        <a:t>and</a:t>
                      </a:r>
                      <a:r>
                        <a:rPr lang="pt-PT" dirty="0" smtClean="0"/>
                        <a:t> </a:t>
                      </a:r>
                      <a:r>
                        <a:rPr lang="pt-PT" dirty="0" err="1" smtClean="0"/>
                        <a:t>other</a:t>
                      </a:r>
                      <a:r>
                        <a:rPr lang="pt-PT" baseline="0" dirty="0" smtClean="0"/>
                        <a:t> </a:t>
                      </a:r>
                      <a:r>
                        <a:rPr lang="pt-PT" baseline="0" dirty="0" err="1" smtClean="0"/>
                        <a:t>educational</a:t>
                      </a:r>
                      <a:r>
                        <a:rPr lang="pt-PT" baseline="0" dirty="0" smtClean="0"/>
                        <a:t> staff, </a:t>
                      </a:r>
                      <a:r>
                        <a:rPr lang="pt-PT" dirty="0" err="1" smtClean="0"/>
                        <a:t>Headteachers</a:t>
                      </a:r>
                      <a:r>
                        <a:rPr lang="pt-PT" dirty="0" smtClean="0"/>
                        <a:t>, </a:t>
                      </a:r>
                      <a:r>
                        <a:rPr lang="pt-PT" dirty="0" err="1" smtClean="0"/>
                        <a:t>National</a:t>
                      </a:r>
                      <a:r>
                        <a:rPr lang="pt-PT" dirty="0" smtClean="0"/>
                        <a:t> </a:t>
                      </a:r>
                      <a:r>
                        <a:rPr lang="pt-PT" dirty="0" err="1" smtClean="0"/>
                        <a:t>Education</a:t>
                      </a:r>
                      <a:r>
                        <a:rPr lang="pt-PT" dirty="0" smtClean="0"/>
                        <a:t> </a:t>
                      </a:r>
                      <a:r>
                        <a:rPr lang="pt-PT" dirty="0" err="1" smtClean="0"/>
                        <a:t>boards</a:t>
                      </a:r>
                      <a:r>
                        <a:rPr lang="pt-PT" dirty="0" smtClean="0"/>
                        <a:t>, </a:t>
                      </a:r>
                      <a:r>
                        <a:rPr lang="pt-PT" dirty="0" err="1" smtClean="0"/>
                        <a:t>Researchers</a:t>
                      </a:r>
                      <a:r>
                        <a:rPr lang="pt-PT" dirty="0" smtClean="0"/>
                        <a:t>, </a:t>
                      </a:r>
                      <a:r>
                        <a:rPr lang="pt-PT" dirty="0" err="1" smtClean="0"/>
                        <a:t>Key</a:t>
                      </a:r>
                      <a:r>
                        <a:rPr lang="pt-PT" dirty="0" smtClean="0"/>
                        <a:t> </a:t>
                      </a:r>
                      <a:r>
                        <a:rPr lang="pt-PT" dirty="0" err="1" smtClean="0"/>
                        <a:t>stakeholders</a:t>
                      </a:r>
                      <a:endParaRPr lang="pt-PT" dirty="0"/>
                    </a:p>
                  </a:txBody>
                  <a:tcPr/>
                </a:tc>
                <a:tc>
                  <a:txBody>
                    <a:bodyPr/>
                    <a:lstStyle/>
                    <a:p>
                      <a:r>
                        <a:rPr lang="en-GB" dirty="0" smtClean="0"/>
                        <a:t>1 January 2015</a:t>
                      </a:r>
                    </a:p>
                    <a:p>
                      <a:r>
                        <a:rPr lang="en-GB" dirty="0" smtClean="0"/>
                        <a:t>2June 2015</a:t>
                      </a:r>
                    </a:p>
                    <a:p>
                      <a:r>
                        <a:rPr lang="en-GB" dirty="0" smtClean="0"/>
                        <a:t>3July /Sept 2015</a:t>
                      </a:r>
                    </a:p>
                    <a:p>
                      <a:r>
                        <a:rPr lang="en-GB" dirty="0" smtClean="0"/>
                        <a:t>4</a:t>
                      </a:r>
                      <a:r>
                        <a:rPr lang="en-GB" baseline="0" dirty="0" smtClean="0"/>
                        <a:t> </a:t>
                      </a:r>
                      <a:r>
                        <a:rPr lang="en-GB" dirty="0" smtClean="0"/>
                        <a:t>June/Oct 2015</a:t>
                      </a:r>
                    </a:p>
                    <a:p>
                      <a:r>
                        <a:rPr lang="en-GB" dirty="0" smtClean="0"/>
                        <a:t>5 Oct 2015</a:t>
                      </a:r>
                    </a:p>
                    <a:p>
                      <a:r>
                        <a:rPr lang="en-GB" dirty="0" smtClean="0"/>
                        <a:t>6 Two weeks after seminar</a:t>
                      </a:r>
                      <a:endParaRPr lang="pt-PT" dirty="0"/>
                    </a:p>
                  </a:txBody>
                  <a:tcPr/>
                </a:tc>
              </a:tr>
              <a:tr h="370840">
                <a:tc>
                  <a:txBody>
                    <a:bodyPr/>
                    <a:lstStyle/>
                    <a:p>
                      <a:r>
                        <a:rPr lang="en-GB" b="1" u="sng" dirty="0" smtClean="0"/>
                        <a:t>Presentations and symposium in conferences and peer-reviewed journal papers </a:t>
                      </a:r>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err="1" smtClean="0"/>
                        <a:t>Eg</a:t>
                      </a:r>
                      <a:r>
                        <a:rPr lang="pt-PT" dirty="0" smtClean="0"/>
                        <a:t>. 5th ENSEC </a:t>
                      </a:r>
                      <a:r>
                        <a:rPr lang="pt-PT" dirty="0" err="1" smtClean="0"/>
                        <a:t>conference</a:t>
                      </a:r>
                      <a:r>
                        <a:rPr lang="pt-PT" dirty="0" smtClean="0"/>
                        <a:t> – </a:t>
                      </a:r>
                      <a:r>
                        <a:rPr lang="pt-PT" dirty="0" err="1" smtClean="0"/>
                        <a:t>Symposium</a:t>
                      </a:r>
                      <a:r>
                        <a:rPr lang="pt-PT" dirty="0" smtClean="0"/>
                        <a:t>- </a:t>
                      </a:r>
                      <a:r>
                        <a:rPr lang="pt-PT" dirty="0" err="1" smtClean="0"/>
                        <a:t>July</a:t>
                      </a:r>
                      <a:r>
                        <a:rPr lang="pt-PT" dirty="0" smtClean="0"/>
                        <a:t> 2015 </a:t>
                      </a:r>
                    </a:p>
                    <a:p>
                      <a:pPr lvl="0"/>
                      <a:r>
                        <a:rPr lang="pt-PT" dirty="0" smtClean="0"/>
                        <a:t>(</a:t>
                      </a:r>
                      <a:r>
                        <a:rPr lang="pt-PT" dirty="0" err="1" smtClean="0"/>
                        <a:t>submit</a:t>
                      </a:r>
                      <a:r>
                        <a:rPr lang="pt-PT" dirty="0" smtClean="0"/>
                        <a:t> </a:t>
                      </a:r>
                      <a:r>
                        <a:rPr lang="pt-PT" dirty="0" err="1" smtClean="0"/>
                        <a:t>abstract</a:t>
                      </a:r>
                      <a:r>
                        <a:rPr lang="pt-PT" dirty="0" smtClean="0"/>
                        <a:t> CC, </a:t>
                      </a:r>
                    </a:p>
                    <a:p>
                      <a:pPr lvl="0"/>
                      <a:r>
                        <a:rPr lang="pt-PT" dirty="0" smtClean="0"/>
                        <a:t>Prepare </a:t>
                      </a:r>
                      <a:r>
                        <a:rPr lang="pt-PT" dirty="0" err="1" smtClean="0"/>
                        <a:t>presentation</a:t>
                      </a:r>
                      <a:r>
                        <a:rPr lang="pt-PT" dirty="0" smtClean="0"/>
                        <a:t>, </a:t>
                      </a:r>
                    </a:p>
                    <a:p>
                      <a:pPr lvl="0"/>
                      <a:r>
                        <a:rPr lang="pt-PT" dirty="0" smtClean="0"/>
                        <a:t>Prepare article submission International Journal child  Pt</a:t>
                      </a:r>
                    </a:p>
                    <a:p>
                      <a:pPr lvl="0"/>
                      <a:r>
                        <a:rPr lang="pt-PT" b="1" dirty="0" err="1" smtClean="0">
                          <a:solidFill>
                            <a:schemeClr val="accent2"/>
                          </a:solidFill>
                        </a:rPr>
                        <a:t>Update</a:t>
                      </a:r>
                      <a:r>
                        <a:rPr lang="pt-PT" b="1" dirty="0" smtClean="0">
                          <a:solidFill>
                            <a:schemeClr val="accent2"/>
                          </a:solidFill>
                        </a:rPr>
                        <a:t> </a:t>
                      </a:r>
                      <a:r>
                        <a:rPr lang="pt-PT" b="1" dirty="0" err="1" smtClean="0">
                          <a:solidFill>
                            <a:schemeClr val="accent2"/>
                          </a:solidFill>
                        </a:rPr>
                        <a:t>List</a:t>
                      </a:r>
                      <a:r>
                        <a:rPr lang="pt-PT" b="1" dirty="0" smtClean="0">
                          <a:solidFill>
                            <a:schemeClr val="accent2"/>
                          </a:solidFill>
                        </a:rPr>
                        <a:t> </a:t>
                      </a:r>
                      <a:r>
                        <a:rPr lang="pt-PT" b="1" dirty="0" err="1" smtClean="0">
                          <a:solidFill>
                            <a:schemeClr val="accent2"/>
                          </a:solidFill>
                        </a:rPr>
                        <a:t>of</a:t>
                      </a:r>
                      <a:r>
                        <a:rPr lang="pt-PT" b="1" dirty="0" smtClean="0">
                          <a:solidFill>
                            <a:schemeClr val="accent2"/>
                          </a:solidFill>
                        </a:rPr>
                        <a:t> </a:t>
                      </a:r>
                      <a:r>
                        <a:rPr lang="pt-PT" b="1" dirty="0" err="1" smtClean="0">
                          <a:solidFill>
                            <a:schemeClr val="accent2"/>
                          </a:solidFill>
                        </a:rPr>
                        <a:t>dissemination</a:t>
                      </a:r>
                      <a:r>
                        <a:rPr lang="pt-PT" b="1" dirty="0" smtClean="0">
                          <a:solidFill>
                            <a:schemeClr val="accent2"/>
                          </a:solidFill>
                        </a:rPr>
                        <a:t> </a:t>
                      </a:r>
                      <a:r>
                        <a:rPr lang="pt-PT" b="1" dirty="0" err="1" smtClean="0">
                          <a:solidFill>
                            <a:schemeClr val="accent2"/>
                          </a:solidFill>
                        </a:rPr>
                        <a:t>activities</a:t>
                      </a:r>
                      <a:r>
                        <a:rPr lang="pt-PT" b="1" dirty="0" smtClean="0">
                          <a:solidFill>
                            <a:schemeClr val="accent2"/>
                          </a:solidFill>
                        </a:rPr>
                        <a:t> - </a:t>
                      </a:r>
                      <a:r>
                        <a:rPr lang="pt-PT" b="1" dirty="0" err="1" smtClean="0">
                          <a:solidFill>
                            <a:schemeClr val="accent2"/>
                          </a:solidFill>
                        </a:rPr>
                        <a:t>excel</a:t>
                      </a:r>
                      <a:r>
                        <a:rPr lang="pt-PT" b="1" dirty="0" smtClean="0">
                          <a:solidFill>
                            <a:schemeClr val="accent2"/>
                          </a:solidFill>
                        </a:rPr>
                        <a:t> file </a:t>
                      </a:r>
                      <a:r>
                        <a:rPr lang="pt-PT" b="1" dirty="0" err="1" smtClean="0">
                          <a:solidFill>
                            <a:schemeClr val="accent2"/>
                          </a:solidFill>
                        </a:rPr>
                        <a:t>on</a:t>
                      </a:r>
                      <a:r>
                        <a:rPr lang="pt-PT" b="1" dirty="0" smtClean="0">
                          <a:solidFill>
                            <a:schemeClr val="accent2"/>
                          </a:solidFill>
                        </a:rPr>
                        <a:t> </a:t>
                      </a:r>
                      <a:r>
                        <a:rPr lang="pt-PT" b="1" dirty="0" err="1" smtClean="0">
                          <a:solidFill>
                            <a:schemeClr val="accent2"/>
                          </a:solidFill>
                        </a:rPr>
                        <a:t>rescur</a:t>
                      </a:r>
                      <a:r>
                        <a:rPr lang="pt-PT" b="1" dirty="0" smtClean="0">
                          <a:solidFill>
                            <a:schemeClr val="accent2"/>
                          </a:solidFill>
                        </a:rPr>
                        <a:t> website </a:t>
                      </a:r>
                      <a:r>
                        <a:rPr lang="pt-PT" b="1" dirty="0" err="1" smtClean="0">
                          <a:solidFill>
                            <a:schemeClr val="accent2"/>
                          </a:solidFill>
                        </a:rPr>
                        <a:t>partner</a:t>
                      </a:r>
                      <a:r>
                        <a:rPr lang="pt-PT" b="1" dirty="0" smtClean="0">
                          <a:solidFill>
                            <a:schemeClr val="accent2"/>
                          </a:solidFill>
                        </a:rPr>
                        <a:t> </a:t>
                      </a:r>
                      <a:r>
                        <a:rPr lang="pt-PT" b="1" dirty="0" err="1" smtClean="0">
                          <a:solidFill>
                            <a:schemeClr val="accent2"/>
                          </a:solidFill>
                        </a:rPr>
                        <a:t>area</a:t>
                      </a:r>
                      <a:r>
                        <a:rPr lang="pt-PT" b="1" dirty="0" smtClean="0">
                          <a:solidFill>
                            <a:schemeClr val="accent2"/>
                          </a:solidFill>
                        </a:rPr>
                        <a:t>  Google drive</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a:spcAft>
                          <a:spcPts val="0"/>
                        </a:spcAft>
                        <a:tabLst>
                          <a:tab pos="325120" algn="l"/>
                        </a:tabLst>
                      </a:pPr>
                      <a:r>
                        <a:rPr lang="pt-PT" b="1" u="sng" dirty="0" smtClean="0"/>
                        <a:t>D3 - </a:t>
                      </a:r>
                      <a:r>
                        <a:rPr lang="en-GB" b="1" u="sng" dirty="0" smtClean="0"/>
                        <a:t>Plan for a joint Masters degree in resilience education</a:t>
                      </a:r>
                      <a:endParaRPr lang="pt-PT" sz="4000" b="1" u="sng" dirty="0" smtClean="0">
                        <a:latin typeface="Times New Roman" panose="02020603050405020304" pitchFamily="18" charset="0"/>
                        <a:ea typeface="Times New Roman" panose="02020603050405020304" pitchFamily="18" charset="0"/>
                      </a:endParaRP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r>
                        <a:rPr lang="pt-PT" dirty="0" err="1" smtClean="0"/>
                        <a:t>Actions</a:t>
                      </a:r>
                      <a:endParaRPr lang="pt-PT" dirty="0" smtClean="0"/>
                    </a:p>
                    <a:p>
                      <a:r>
                        <a:rPr lang="pt-PT" dirty="0" err="1" smtClean="0"/>
                        <a:t>List</a:t>
                      </a:r>
                      <a:r>
                        <a:rPr lang="pt-PT" dirty="0" smtClean="0"/>
                        <a:t>  </a:t>
                      </a:r>
                      <a:r>
                        <a:rPr lang="pt-PT" dirty="0" err="1" smtClean="0"/>
                        <a:t>interested</a:t>
                      </a:r>
                      <a:r>
                        <a:rPr lang="pt-PT" dirty="0" smtClean="0"/>
                        <a:t> </a:t>
                      </a:r>
                      <a:r>
                        <a:rPr lang="pt-PT" dirty="0" err="1" smtClean="0"/>
                        <a:t>partners</a:t>
                      </a:r>
                      <a:r>
                        <a:rPr lang="pt-PT" dirty="0" smtClean="0"/>
                        <a:t> (</a:t>
                      </a:r>
                      <a:r>
                        <a:rPr lang="pt-PT" dirty="0" err="1" smtClean="0"/>
                        <a:t>within</a:t>
                      </a:r>
                      <a:r>
                        <a:rPr lang="pt-PT" dirty="0" smtClean="0"/>
                        <a:t> </a:t>
                      </a:r>
                      <a:r>
                        <a:rPr lang="pt-PT" dirty="0" err="1" smtClean="0"/>
                        <a:t>partnership</a:t>
                      </a:r>
                      <a:r>
                        <a:rPr lang="pt-PT" dirty="0" smtClean="0"/>
                        <a:t> </a:t>
                      </a:r>
                      <a:r>
                        <a:rPr lang="pt-PT" dirty="0" err="1" smtClean="0"/>
                        <a:t>and</a:t>
                      </a:r>
                      <a:r>
                        <a:rPr lang="pt-PT" dirty="0" smtClean="0"/>
                        <a:t> outsider</a:t>
                      </a:r>
                    </a:p>
                    <a:p>
                      <a:r>
                        <a:rPr lang="pt-PT" dirty="0" err="1" smtClean="0"/>
                        <a:t>Identify</a:t>
                      </a:r>
                      <a:r>
                        <a:rPr lang="pt-PT" dirty="0" smtClean="0"/>
                        <a:t> </a:t>
                      </a:r>
                      <a:r>
                        <a:rPr lang="pt-PT" dirty="0" err="1" smtClean="0"/>
                        <a:t>application</a:t>
                      </a:r>
                      <a:r>
                        <a:rPr lang="pt-PT" dirty="0" smtClean="0"/>
                        <a:t> (dates, </a:t>
                      </a:r>
                      <a:r>
                        <a:rPr lang="pt-PT" dirty="0" err="1" smtClean="0"/>
                        <a:t>criterials</a:t>
                      </a:r>
                      <a:r>
                        <a:rPr lang="pt-PT" dirty="0" smtClean="0"/>
                        <a:t>)</a:t>
                      </a:r>
                    </a:p>
                    <a:p>
                      <a:r>
                        <a:rPr lang="pt-PT" dirty="0" err="1" smtClean="0"/>
                        <a:t>Joint</a:t>
                      </a:r>
                      <a:r>
                        <a:rPr lang="pt-PT" baseline="0" dirty="0" smtClean="0"/>
                        <a:t> </a:t>
                      </a:r>
                      <a:r>
                        <a:rPr lang="pt-PT" baseline="0" dirty="0" err="1" smtClean="0"/>
                        <a:t>European</a:t>
                      </a:r>
                      <a:r>
                        <a:rPr lang="pt-PT" baseline="0" dirty="0" smtClean="0"/>
                        <a:t> Masters </a:t>
                      </a:r>
                      <a:r>
                        <a:rPr lang="pt-PT" dirty="0" smtClean="0"/>
                        <a:t>Erasmus </a:t>
                      </a:r>
                      <a:r>
                        <a:rPr lang="pt-PT" dirty="0" err="1" smtClean="0"/>
                        <a:t>mundus</a:t>
                      </a:r>
                      <a:r>
                        <a:rPr lang="pt-PT" dirty="0" smtClean="0"/>
                        <a:t>?</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r>
                        <a:rPr lang="pt-PT" b="1" u="sng" dirty="0" smtClean="0"/>
                        <a:t>D4 </a:t>
                      </a:r>
                      <a:r>
                        <a:rPr lang="pt-PT" b="1" u="sng" dirty="0" err="1" smtClean="0"/>
                        <a:t>Other</a:t>
                      </a:r>
                      <a:r>
                        <a:rPr lang="pt-PT" b="1" u="sng" dirty="0" smtClean="0"/>
                        <a:t> </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smtClean="0"/>
                        <a:t>Poster A1</a:t>
                      </a:r>
                      <a:r>
                        <a:rPr lang="pt-PT" baseline="0" dirty="0" smtClean="0"/>
                        <a:t> </a:t>
                      </a:r>
                      <a:r>
                        <a:rPr lang="pt-PT" dirty="0" smtClean="0"/>
                        <a:t> En </a:t>
                      </a:r>
                    </a:p>
                    <a:p>
                      <a:pPr lvl="0"/>
                      <a:r>
                        <a:rPr lang="pt-PT" dirty="0" smtClean="0"/>
                        <a:t>20 posters </a:t>
                      </a:r>
                    </a:p>
                    <a:p>
                      <a:pPr lvl="0"/>
                      <a:r>
                        <a:rPr lang="pt-PT" dirty="0" smtClean="0"/>
                        <a:t>(all partner languages) </a:t>
                      </a:r>
                    </a:p>
                    <a:p>
                      <a:pPr lvl="0"/>
                      <a:r>
                        <a:rPr lang="pt-PT" dirty="0" smtClean="0"/>
                        <a:t>April meeting</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smtClean="0"/>
                        <a:t>Brochures  </a:t>
                      </a:r>
                    </a:p>
                    <a:p>
                      <a:pPr lvl="0"/>
                      <a:r>
                        <a:rPr lang="pt-PT" dirty="0" smtClean="0"/>
                        <a:t>100</a:t>
                      </a:r>
                    </a:p>
                    <a:p>
                      <a:pPr lvl="0"/>
                      <a:r>
                        <a:rPr lang="pt-PT" dirty="0" smtClean="0"/>
                        <a:t>(manuals)</a:t>
                      </a:r>
                    </a:p>
                    <a:p>
                      <a:r>
                        <a:rPr lang="pt-PT" dirty="0" smtClean="0"/>
                        <a:t>Define contents</a:t>
                      </a:r>
                    </a:p>
                    <a:p>
                      <a:pPr marL="0" marR="0" indent="0" algn="l" defTabSz="914400" rtl="0" eaLnBrk="1" fontAlgn="auto" latinLnBrk="0" hangingPunct="1">
                        <a:lnSpc>
                          <a:spcPct val="100000"/>
                        </a:lnSpc>
                        <a:spcBef>
                          <a:spcPts val="0"/>
                        </a:spcBef>
                        <a:spcAft>
                          <a:spcPts val="0"/>
                        </a:spcAft>
                        <a:buClrTx/>
                        <a:buSzTx/>
                        <a:buFontTx/>
                        <a:buNone/>
                        <a:tabLst/>
                        <a:defRPr/>
                      </a:pPr>
                      <a:r>
                        <a:rPr lang="pt-PT" dirty="0" smtClean="0"/>
                        <a:t>Prepare</a:t>
                      </a:r>
                    </a:p>
                    <a:p>
                      <a:r>
                        <a:rPr lang="pt-PT" dirty="0" smtClean="0"/>
                        <a:t>Printing/distribution</a:t>
                      </a:r>
                    </a:p>
                    <a:p>
                      <a:r>
                        <a:rPr lang="pt-PT" dirty="0" smtClean="0">
                          <a:solidFill>
                            <a:srgbClr val="FF0000"/>
                          </a:solidFill>
                        </a:rPr>
                        <a:t>Roll up for ensec conference</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err="1" smtClean="0"/>
                        <a:t>Flyers</a:t>
                      </a:r>
                      <a:r>
                        <a:rPr lang="pt-PT" dirty="0" smtClean="0"/>
                        <a:t> </a:t>
                      </a:r>
                    </a:p>
                    <a:p>
                      <a:pPr lvl="0"/>
                      <a:endParaRPr lang="pt-PT" dirty="0" smtClean="0"/>
                    </a:p>
                    <a:p>
                      <a:pPr lvl="0"/>
                      <a:endParaRPr lang="pt-PT" dirty="0" smtClean="0"/>
                    </a:p>
                    <a:p>
                      <a:pPr lvl="0"/>
                      <a:endParaRPr lang="pt-PT" dirty="0" smtClean="0"/>
                    </a:p>
                    <a:p>
                      <a:pPr lvl="0"/>
                      <a:endParaRPr lang="pt-PT" dirty="0" smtClean="0"/>
                    </a:p>
                    <a:p>
                      <a:pPr lvl="0"/>
                      <a:endParaRPr lang="pt-PT" dirty="0" smtClean="0"/>
                    </a:p>
                    <a:p>
                      <a:pPr lvl="0"/>
                      <a:endParaRPr lang="pt-PT" dirty="0" smtClean="0"/>
                    </a:p>
                    <a:p>
                      <a:pPr lvl="0"/>
                      <a:endParaRPr lang="pt-PT" dirty="0" smtClean="0"/>
                    </a:p>
                    <a:p>
                      <a:pPr lvl="0"/>
                      <a:r>
                        <a:rPr lang="pt-PT" dirty="0" smtClean="0"/>
                        <a:t>(prepare more copies  flyers)</a:t>
                      </a:r>
                    </a:p>
                    <a:p>
                      <a:pPr lvl="0"/>
                      <a:r>
                        <a:rPr lang="pt-PT" dirty="0" smtClean="0"/>
                        <a:t>Pt 200</a:t>
                      </a:r>
                    </a:p>
                    <a:p>
                      <a:pPr lvl="0"/>
                      <a:r>
                        <a:rPr lang="pt-PT" dirty="0" smtClean="0"/>
                        <a:t>Greece 100</a:t>
                      </a:r>
                    </a:p>
                    <a:p>
                      <a:pPr lvl="0"/>
                      <a:r>
                        <a:rPr lang="pt-PT" dirty="0" smtClean="0"/>
                        <a:t>Croatia 100</a:t>
                      </a:r>
                    </a:p>
                    <a:p>
                      <a:pPr lvl="0"/>
                      <a:endParaRPr lang="pt-PT" dirty="0" smtClean="0"/>
                    </a:p>
                    <a:p>
                      <a:pPr lvl="0"/>
                      <a:r>
                        <a:rPr lang="pt-PT" dirty="0" smtClean="0"/>
                        <a:t>Peen drive </a:t>
                      </a:r>
                    </a:p>
                    <a:p>
                      <a:pPr lvl="0"/>
                      <a:r>
                        <a:rPr lang="pt-PT" dirty="0" smtClean="0"/>
                        <a:t>Check budget </a:t>
                      </a:r>
                    </a:p>
                    <a:p>
                      <a:pPr lvl="0"/>
                      <a:r>
                        <a:rPr lang="pt-PT" dirty="0" smtClean="0"/>
                        <a:t>Add all materials</a:t>
                      </a:r>
                    </a:p>
                  </a:txBody>
                  <a:tcPr/>
                </a:tc>
                <a:tc>
                  <a:txBody>
                    <a:bodyPr/>
                    <a:lstStyle/>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Pt</a:t>
                      </a:r>
                      <a:endParaRPr lang="pt-PT" dirty="0"/>
                    </a:p>
                  </a:txBody>
                  <a:tcPr/>
                </a:tc>
                <a:tc>
                  <a:txBody>
                    <a:bodyPr/>
                    <a:lstStyle/>
                    <a:p>
                      <a:endParaRPr lang="pt-PT" dirty="0"/>
                    </a:p>
                  </a:txBody>
                  <a:tcPr/>
                </a:tc>
                <a:tc>
                  <a:txBody>
                    <a:bodyPr/>
                    <a:lstStyle/>
                    <a:p>
                      <a:r>
                        <a:rPr lang="en-GB" sz="1800" kern="1200" dirty="0" smtClean="0">
                          <a:solidFill>
                            <a:schemeClr val="dk1"/>
                          </a:solidFill>
                          <a:effectLst/>
                          <a:latin typeface="+mn-lt"/>
                          <a:ea typeface="+mn-ea"/>
                          <a:cs typeface="+mn-cs"/>
                        </a:rPr>
                        <a:t>Distributed by each partner to local, regional &amp; national education, organisations &amp; agencies including key decision-makers &amp; government departments &amp; </a:t>
                      </a:r>
                      <a:r>
                        <a:rPr lang="pt-PT" dirty="0" smtClean="0"/>
                        <a:t> ENSEC </a:t>
                      </a:r>
                      <a:r>
                        <a:rPr lang="pt-PT" dirty="0" err="1" smtClean="0"/>
                        <a:t>participants</a:t>
                      </a:r>
                      <a:r>
                        <a:rPr lang="pt-PT" dirty="0" smtClean="0"/>
                        <a:t> </a:t>
                      </a:r>
                      <a:endParaRPr lang="pt-PT" sz="1800" kern="1200" dirty="0">
                        <a:solidFill>
                          <a:schemeClr val="dk1"/>
                        </a:solidFill>
                        <a:effectLst/>
                        <a:latin typeface="+mn-lt"/>
                        <a:ea typeface="+mn-ea"/>
                        <a:cs typeface="+mn-cs"/>
                      </a:endParaRPr>
                    </a:p>
                  </a:txBody>
                  <a:tcPr/>
                </a:tc>
                <a:tc>
                  <a:txBody>
                    <a:bodyPr/>
                    <a:lstStyle/>
                    <a:p>
                      <a:r>
                        <a:rPr lang="pt-PT" dirty="0" err="1" smtClean="0"/>
                        <a:t>August</a:t>
                      </a:r>
                      <a:r>
                        <a:rPr lang="pt-PT" dirty="0" smtClean="0"/>
                        <a:t> – </a:t>
                      </a:r>
                      <a:r>
                        <a:rPr lang="pt-PT" dirty="0" err="1" smtClean="0"/>
                        <a:t>Nov</a:t>
                      </a:r>
                      <a:r>
                        <a:rPr lang="pt-PT" baseline="0" dirty="0" smtClean="0"/>
                        <a:t> </a:t>
                      </a:r>
                      <a:r>
                        <a:rPr lang="pt-PT" dirty="0" smtClean="0"/>
                        <a:t>2015</a:t>
                      </a:r>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July</a:t>
                      </a:r>
                      <a:r>
                        <a:rPr lang="pt-PT" dirty="0" smtClean="0"/>
                        <a:t> 2015</a:t>
                      </a:r>
                      <a:endParaRPr lang="pt-PT" dirty="0"/>
                    </a:p>
                  </a:txBody>
                  <a:tcPr/>
                </a:tc>
              </a:tr>
              <a:tr h="370840">
                <a:tc>
                  <a:txBody>
                    <a:bodyPr/>
                    <a:lstStyle/>
                    <a:p>
                      <a:pPr lvl="0"/>
                      <a:r>
                        <a:rPr lang="pt-PT" b="1" dirty="0" smtClean="0"/>
                        <a:t>Web site </a:t>
                      </a:r>
                    </a:p>
                    <a:p>
                      <a:pPr lvl="0"/>
                      <a:r>
                        <a:rPr lang="pt-PT" dirty="0" err="1" smtClean="0"/>
                        <a:t>Upload</a:t>
                      </a:r>
                      <a:r>
                        <a:rPr lang="pt-PT" dirty="0" smtClean="0"/>
                        <a:t> Portugal vídeo clip (</a:t>
                      </a:r>
                      <a:r>
                        <a:rPr lang="pt-PT" dirty="0" err="1" smtClean="0"/>
                        <a:t>public</a:t>
                      </a:r>
                      <a:r>
                        <a:rPr lang="pt-PT" dirty="0" smtClean="0"/>
                        <a:t>) (</a:t>
                      </a:r>
                      <a:r>
                        <a:rPr lang="pt-PT" dirty="0" err="1" smtClean="0"/>
                        <a:t>introduction</a:t>
                      </a:r>
                      <a:r>
                        <a:rPr lang="pt-PT" dirty="0" smtClean="0"/>
                        <a:t> </a:t>
                      </a:r>
                      <a:r>
                        <a:rPr lang="pt-PT" dirty="0" err="1" smtClean="0"/>
                        <a:t>of</a:t>
                      </a:r>
                      <a:r>
                        <a:rPr lang="pt-PT" baseline="0" dirty="0" smtClean="0"/>
                        <a:t> </a:t>
                      </a:r>
                      <a:r>
                        <a:rPr lang="pt-PT" dirty="0" err="1" smtClean="0"/>
                        <a:t>rescur</a:t>
                      </a:r>
                      <a:r>
                        <a:rPr lang="pt-PT" dirty="0" smtClean="0"/>
                        <a:t> </a:t>
                      </a:r>
                      <a:r>
                        <a:rPr lang="pt-PT" dirty="0" err="1" smtClean="0"/>
                        <a:t>project</a:t>
                      </a:r>
                      <a:r>
                        <a:rPr lang="pt-PT" dirty="0" smtClean="0"/>
                        <a:t>) (</a:t>
                      </a:r>
                      <a:r>
                        <a:rPr lang="pt-PT" dirty="0" err="1" smtClean="0"/>
                        <a:t>videoscribe</a:t>
                      </a:r>
                      <a:r>
                        <a:rPr lang="pt-PT" dirty="0" smtClean="0"/>
                        <a:t>)</a:t>
                      </a:r>
                    </a:p>
                    <a:p>
                      <a:pPr lvl="0"/>
                      <a:r>
                        <a:rPr lang="pt-PT" dirty="0" smtClean="0"/>
                        <a:t>In </a:t>
                      </a:r>
                      <a:r>
                        <a:rPr lang="pt-PT" dirty="0" err="1" smtClean="0"/>
                        <a:t>rescur</a:t>
                      </a:r>
                      <a:r>
                        <a:rPr lang="pt-PT" dirty="0" smtClean="0"/>
                        <a:t> web site</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err="1" smtClean="0"/>
                        <a:t>Increase</a:t>
                      </a:r>
                      <a:r>
                        <a:rPr lang="pt-PT" dirty="0" smtClean="0"/>
                        <a:t> material for </a:t>
                      </a:r>
                      <a:r>
                        <a:rPr lang="pt-PT" dirty="0" err="1" smtClean="0"/>
                        <a:t>the</a:t>
                      </a:r>
                      <a:r>
                        <a:rPr lang="pt-PT" dirty="0" smtClean="0"/>
                        <a:t> </a:t>
                      </a:r>
                      <a:r>
                        <a:rPr lang="pt-PT" dirty="0" err="1" smtClean="0"/>
                        <a:t>public</a:t>
                      </a:r>
                      <a:r>
                        <a:rPr lang="pt-PT" baseline="0" dirty="0" smtClean="0"/>
                        <a:t> </a:t>
                      </a:r>
                    </a:p>
                    <a:p>
                      <a:pPr lvl="0"/>
                      <a:r>
                        <a:rPr lang="pt-PT" baseline="0" dirty="0" err="1" smtClean="0"/>
                        <a:t>Put</a:t>
                      </a:r>
                      <a:r>
                        <a:rPr lang="pt-PT" baseline="0" dirty="0" smtClean="0"/>
                        <a:t> </a:t>
                      </a:r>
                      <a:r>
                        <a:rPr lang="pt-PT" baseline="0" dirty="0" err="1" smtClean="0"/>
                        <a:t>new</a:t>
                      </a:r>
                      <a:r>
                        <a:rPr lang="pt-PT" baseline="0" dirty="0" smtClean="0"/>
                        <a:t> </a:t>
                      </a:r>
                      <a:r>
                        <a:rPr lang="pt-PT" baseline="0" dirty="0" err="1" smtClean="0"/>
                        <a:t>from</a:t>
                      </a:r>
                      <a:r>
                        <a:rPr lang="pt-PT" baseline="0" dirty="0" smtClean="0"/>
                        <a:t> </a:t>
                      </a:r>
                      <a:r>
                        <a:rPr lang="pt-PT" baseline="0" dirty="0" err="1" smtClean="0"/>
                        <a:t>Sweden</a:t>
                      </a:r>
                      <a:r>
                        <a:rPr lang="pt-PT" baseline="0" dirty="0" smtClean="0"/>
                        <a:t> </a:t>
                      </a:r>
                      <a:r>
                        <a:rPr lang="pt-PT" baseline="0" dirty="0" err="1" smtClean="0"/>
                        <a:t>transnational</a:t>
                      </a:r>
                      <a:r>
                        <a:rPr lang="pt-PT" baseline="0" dirty="0" smtClean="0"/>
                        <a:t> meeting </a:t>
                      </a:r>
                      <a:endParaRPr lang="pt-PT" dirty="0" smtClean="0"/>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err="1" smtClean="0">
                          <a:solidFill>
                            <a:srgbClr val="FF0000"/>
                          </a:solidFill>
                        </a:rPr>
                        <a:t>Video</a:t>
                      </a:r>
                      <a:r>
                        <a:rPr lang="pt-PT" dirty="0" smtClean="0">
                          <a:solidFill>
                            <a:srgbClr val="FF0000"/>
                          </a:solidFill>
                        </a:rPr>
                        <a:t> </a:t>
                      </a:r>
                    </a:p>
                    <a:p>
                      <a:pPr lvl="0"/>
                      <a:r>
                        <a:rPr lang="pt-PT" dirty="0" smtClean="0">
                          <a:solidFill>
                            <a:srgbClr val="FF0000"/>
                          </a:solidFill>
                        </a:rPr>
                        <a:t>( </a:t>
                      </a:r>
                      <a:r>
                        <a:rPr lang="pt-PT" dirty="0" err="1" smtClean="0">
                          <a:solidFill>
                            <a:srgbClr val="FF0000"/>
                          </a:solidFill>
                        </a:rPr>
                        <a:t>the</a:t>
                      </a:r>
                      <a:r>
                        <a:rPr lang="pt-PT" dirty="0" smtClean="0">
                          <a:solidFill>
                            <a:srgbClr val="FF0000"/>
                          </a:solidFill>
                        </a:rPr>
                        <a:t> curriculum  (</a:t>
                      </a:r>
                      <a:r>
                        <a:rPr lang="pt-PT" dirty="0" err="1" smtClean="0">
                          <a:solidFill>
                            <a:srgbClr val="FF0000"/>
                          </a:solidFill>
                        </a:rPr>
                        <a:t>videoscribe</a:t>
                      </a:r>
                      <a:r>
                        <a:rPr lang="pt-PT" dirty="0" smtClean="0">
                          <a:solidFill>
                            <a:srgbClr val="FF0000"/>
                          </a:solidFill>
                        </a:rPr>
                        <a:t>)</a:t>
                      </a:r>
                    </a:p>
                    <a:p>
                      <a:pPr lvl="0"/>
                      <a:r>
                        <a:rPr lang="pt-PT" dirty="0" smtClean="0">
                          <a:solidFill>
                            <a:srgbClr val="FF0000"/>
                          </a:solidFill>
                        </a:rPr>
                        <a:t>Manual for </a:t>
                      </a:r>
                      <a:r>
                        <a:rPr lang="pt-PT" dirty="0" err="1" smtClean="0">
                          <a:solidFill>
                            <a:srgbClr val="FF0000"/>
                          </a:solidFill>
                        </a:rPr>
                        <a:t>parents</a:t>
                      </a:r>
                      <a:endParaRPr lang="pt-PT" dirty="0" smtClean="0">
                        <a:solidFill>
                          <a:srgbClr val="FF0000"/>
                        </a:solidFill>
                      </a:endParaRPr>
                    </a:p>
                    <a:p>
                      <a:pPr lvl="0"/>
                      <a:endParaRPr lang="pt-PT" dirty="0" smtClean="0">
                        <a:solidFill>
                          <a:srgbClr val="FF0000"/>
                        </a:solidFill>
                      </a:endParaRP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bl>
          </a:graphicData>
        </a:graphic>
      </p:graphicFrame>
    </p:spTree>
    <p:extLst>
      <p:ext uri="{BB962C8B-B14F-4D97-AF65-F5344CB8AC3E}">
        <p14:creationId xmlns:p14="http://schemas.microsoft.com/office/powerpoint/2010/main" val="148598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Dissemination</a:t>
            </a:r>
            <a:endParaRPr lang="pt-PT"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70052267"/>
              </p:ext>
            </p:extLst>
          </p:nvPr>
        </p:nvGraphicFramePr>
        <p:xfrm>
          <a:off x="838200" y="1825625"/>
          <a:ext cx="10515600" cy="36886007"/>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r>
                        <a:rPr lang="pt-PT" dirty="0" err="1" smtClean="0"/>
                        <a:t>Activity</a:t>
                      </a:r>
                      <a:endParaRPr lang="pt-PT" dirty="0"/>
                    </a:p>
                  </a:txBody>
                  <a:tcPr/>
                </a:tc>
                <a:tc>
                  <a:txBody>
                    <a:bodyPr/>
                    <a:lstStyle/>
                    <a:p>
                      <a:r>
                        <a:rPr lang="pt-PT" dirty="0" err="1" smtClean="0"/>
                        <a:t>Responsibility</a:t>
                      </a:r>
                      <a:endParaRPr lang="pt-PT" dirty="0"/>
                    </a:p>
                  </a:txBody>
                  <a:tcPr/>
                </a:tc>
                <a:tc>
                  <a:txBody>
                    <a:bodyPr/>
                    <a:lstStyle/>
                    <a:p>
                      <a:r>
                        <a:rPr lang="pt-PT" dirty="0" err="1" smtClean="0"/>
                        <a:t>Contributors</a:t>
                      </a:r>
                      <a:endParaRPr lang="pt-PT" dirty="0"/>
                    </a:p>
                  </a:txBody>
                  <a:tcPr/>
                </a:tc>
                <a:tc>
                  <a:txBody>
                    <a:bodyPr/>
                    <a:lstStyle/>
                    <a:p>
                      <a:r>
                        <a:rPr lang="pt-PT" dirty="0" smtClean="0"/>
                        <a:t>Target </a:t>
                      </a:r>
                      <a:r>
                        <a:rPr lang="pt-PT" dirty="0" err="1" smtClean="0"/>
                        <a:t>audience</a:t>
                      </a:r>
                      <a:endParaRPr lang="pt-PT" dirty="0"/>
                    </a:p>
                  </a:txBody>
                  <a:tcPr/>
                </a:tc>
                <a:tc>
                  <a:txBody>
                    <a:bodyPr/>
                    <a:lstStyle/>
                    <a:p>
                      <a:r>
                        <a:rPr lang="pt-PT" dirty="0" err="1" smtClean="0"/>
                        <a:t>Timescale</a:t>
                      </a:r>
                      <a:endParaRPr lang="pt-PT" dirty="0"/>
                    </a:p>
                  </a:txBody>
                  <a:tcPr/>
                </a:tc>
              </a:tr>
              <a:tr h="1671447">
                <a:tc>
                  <a:txBody>
                    <a:bodyPr/>
                    <a:lstStyle/>
                    <a:p>
                      <a:r>
                        <a:rPr lang="en-GB" b="1" u="sng" dirty="0" smtClean="0"/>
                        <a:t>Presentations &amp; symposium in conferences </a:t>
                      </a:r>
                      <a:r>
                        <a:rPr lang="pt-PT" b="1" u="sng" dirty="0" smtClean="0"/>
                        <a:t>&amp;</a:t>
                      </a:r>
                      <a:r>
                        <a:rPr lang="en-GB" b="1" u="sng" dirty="0" smtClean="0"/>
                        <a:t> peer-reviewed journal papers </a:t>
                      </a:r>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smtClean="0"/>
                        <a:t>1. 5th ENSEC </a:t>
                      </a:r>
                      <a:r>
                        <a:rPr lang="pt-PT" dirty="0" err="1" smtClean="0"/>
                        <a:t>conference</a:t>
                      </a:r>
                      <a:r>
                        <a:rPr lang="pt-PT" dirty="0" smtClean="0"/>
                        <a:t> – </a:t>
                      </a:r>
                      <a:r>
                        <a:rPr lang="pt-PT" dirty="0" err="1" smtClean="0"/>
                        <a:t>Symposium</a:t>
                      </a:r>
                      <a:r>
                        <a:rPr lang="pt-PT" dirty="0" smtClean="0"/>
                        <a:t>- </a:t>
                      </a:r>
                      <a:r>
                        <a:rPr lang="pt-PT" dirty="0" err="1" smtClean="0"/>
                        <a:t>July</a:t>
                      </a:r>
                      <a:r>
                        <a:rPr lang="pt-PT" dirty="0" smtClean="0"/>
                        <a:t> 2015 </a:t>
                      </a:r>
                    </a:p>
                    <a:p>
                      <a:pPr lvl="0"/>
                      <a:r>
                        <a:rPr lang="pt-PT" dirty="0" smtClean="0"/>
                        <a:t>1.1submit </a:t>
                      </a:r>
                      <a:r>
                        <a:rPr lang="pt-PT" dirty="0" err="1" smtClean="0"/>
                        <a:t>abstract</a:t>
                      </a:r>
                      <a:r>
                        <a:rPr lang="pt-PT" dirty="0" smtClean="0"/>
                        <a:t> CC, </a:t>
                      </a:r>
                    </a:p>
                    <a:p>
                      <a:pPr lvl="0"/>
                      <a:r>
                        <a:rPr lang="pt-PT" dirty="0" smtClean="0"/>
                        <a:t>1.2 Prepare </a:t>
                      </a:r>
                      <a:r>
                        <a:rPr lang="pt-PT" dirty="0" err="1" smtClean="0"/>
                        <a:t>presentation</a:t>
                      </a:r>
                      <a:endParaRPr lang="pt-PT" dirty="0" smtClean="0"/>
                    </a:p>
                    <a:p>
                      <a:pPr lvl="0"/>
                      <a:r>
                        <a:rPr lang="pt-PT" dirty="0" smtClean="0"/>
                        <a:t>1.3Prepare </a:t>
                      </a:r>
                      <a:r>
                        <a:rPr lang="pt-PT" dirty="0" err="1" smtClean="0"/>
                        <a:t>article</a:t>
                      </a:r>
                      <a:r>
                        <a:rPr lang="pt-PT" dirty="0" smtClean="0"/>
                        <a:t> </a:t>
                      </a:r>
                      <a:r>
                        <a:rPr lang="pt-PT" dirty="0" err="1" smtClean="0"/>
                        <a:t>submission</a:t>
                      </a:r>
                      <a:r>
                        <a:rPr lang="pt-PT" dirty="0" smtClean="0"/>
                        <a:t> for  </a:t>
                      </a:r>
                      <a:r>
                        <a:rPr lang="pt-PT" dirty="0" err="1" smtClean="0"/>
                        <a:t>International</a:t>
                      </a:r>
                      <a:r>
                        <a:rPr lang="pt-PT" dirty="0" smtClean="0"/>
                        <a:t> </a:t>
                      </a:r>
                      <a:r>
                        <a:rPr lang="pt-PT" dirty="0" err="1" smtClean="0"/>
                        <a:t>Journal</a:t>
                      </a:r>
                      <a:r>
                        <a:rPr lang="pt-PT" dirty="0" smtClean="0"/>
                        <a:t> for </a:t>
                      </a:r>
                      <a:r>
                        <a:rPr lang="pt-PT" dirty="0" err="1" smtClean="0"/>
                        <a:t>child</a:t>
                      </a:r>
                      <a:r>
                        <a:rPr lang="pt-PT" dirty="0" smtClean="0"/>
                        <a:t> </a:t>
                      </a:r>
                      <a:r>
                        <a:rPr lang="pt-PT" dirty="0" err="1" smtClean="0"/>
                        <a:t>and</a:t>
                      </a:r>
                      <a:r>
                        <a:rPr lang="pt-PT" dirty="0" smtClean="0"/>
                        <a:t> </a:t>
                      </a:r>
                      <a:r>
                        <a:rPr lang="pt-PT" dirty="0" err="1" smtClean="0"/>
                        <a:t>adolescence</a:t>
                      </a:r>
                      <a:r>
                        <a:rPr lang="pt-PT" dirty="0" smtClean="0"/>
                        <a:t> (</a:t>
                      </a:r>
                      <a:r>
                        <a:rPr lang="pt-PT" dirty="0" err="1" smtClean="0"/>
                        <a:t>Pt</a:t>
                      </a:r>
                      <a:r>
                        <a:rPr lang="pt-PT" dirty="0" smtClean="0"/>
                        <a:t>)</a:t>
                      </a:r>
                    </a:p>
                    <a:p>
                      <a:pPr lvl="0"/>
                      <a:endParaRPr lang="pt-PT" b="1" dirty="0" smtClean="0">
                        <a:solidFill>
                          <a:schemeClr val="accent2"/>
                        </a:solidFill>
                      </a:endParaRPr>
                    </a:p>
                    <a:p>
                      <a:pPr lvl="0"/>
                      <a:r>
                        <a:rPr lang="pt-PT" b="1" dirty="0" smtClean="0">
                          <a:solidFill>
                            <a:schemeClr val="tx1"/>
                          </a:solidFill>
                        </a:rPr>
                        <a:t>2 SEND </a:t>
                      </a:r>
                      <a:r>
                        <a:rPr lang="pt-PT" b="1" dirty="0" err="1" smtClean="0">
                          <a:solidFill>
                            <a:schemeClr val="tx1"/>
                          </a:solidFill>
                        </a:rPr>
                        <a:t>any</a:t>
                      </a:r>
                      <a:r>
                        <a:rPr lang="pt-PT" b="1" dirty="0" smtClean="0">
                          <a:solidFill>
                            <a:schemeClr val="tx1"/>
                          </a:solidFill>
                        </a:rPr>
                        <a:t>  </a:t>
                      </a:r>
                      <a:r>
                        <a:rPr lang="pt-PT" b="1" dirty="0" err="1" smtClean="0">
                          <a:solidFill>
                            <a:schemeClr val="tx1"/>
                          </a:solidFill>
                        </a:rPr>
                        <a:t>planned</a:t>
                      </a:r>
                      <a:r>
                        <a:rPr lang="pt-PT" b="1" dirty="0" smtClean="0">
                          <a:solidFill>
                            <a:schemeClr val="tx1"/>
                          </a:solidFill>
                        </a:rPr>
                        <a:t> </a:t>
                      </a:r>
                      <a:r>
                        <a:rPr lang="pt-PT" b="1" dirty="0" err="1" smtClean="0">
                          <a:solidFill>
                            <a:schemeClr val="tx1"/>
                          </a:solidFill>
                        </a:rPr>
                        <a:t>conferences</a:t>
                      </a:r>
                      <a:r>
                        <a:rPr lang="pt-PT" b="1" dirty="0" smtClean="0">
                          <a:solidFill>
                            <a:schemeClr val="tx1"/>
                          </a:solidFill>
                        </a:rPr>
                        <a:t> </a:t>
                      </a:r>
                      <a:r>
                        <a:rPr lang="pt-PT" b="1" dirty="0" err="1" smtClean="0">
                          <a:solidFill>
                            <a:schemeClr val="tx1"/>
                          </a:solidFill>
                        </a:rPr>
                        <a:t>and</a:t>
                      </a:r>
                      <a:r>
                        <a:rPr lang="pt-PT" b="1" dirty="0" smtClean="0">
                          <a:solidFill>
                            <a:schemeClr val="tx1"/>
                          </a:solidFill>
                        </a:rPr>
                        <a:t> </a:t>
                      </a:r>
                      <a:r>
                        <a:rPr lang="pt-PT" b="1" dirty="0" err="1" smtClean="0">
                          <a:solidFill>
                            <a:schemeClr val="tx1"/>
                          </a:solidFill>
                        </a:rPr>
                        <a:t>articles</a:t>
                      </a:r>
                      <a:r>
                        <a:rPr lang="pt-PT" b="1" dirty="0" smtClean="0">
                          <a:solidFill>
                            <a:schemeClr val="tx1"/>
                          </a:solidFill>
                        </a:rPr>
                        <a:t>  </a:t>
                      </a:r>
                      <a:r>
                        <a:rPr lang="pt-PT" b="1" dirty="0" err="1" smtClean="0">
                          <a:solidFill>
                            <a:schemeClr val="tx1"/>
                          </a:solidFill>
                        </a:rPr>
                        <a:t>by</a:t>
                      </a:r>
                      <a:r>
                        <a:rPr lang="pt-PT" b="1" dirty="0" smtClean="0">
                          <a:solidFill>
                            <a:schemeClr val="tx1"/>
                          </a:solidFill>
                        </a:rPr>
                        <a:t> individual</a:t>
                      </a:r>
                      <a:r>
                        <a:rPr lang="pt-PT" b="1" baseline="0" dirty="0" smtClean="0">
                          <a:solidFill>
                            <a:schemeClr val="tx1"/>
                          </a:solidFill>
                        </a:rPr>
                        <a:t> </a:t>
                      </a:r>
                      <a:r>
                        <a:rPr lang="pt-PT" b="1" baseline="0" dirty="0" err="1" smtClean="0">
                          <a:solidFill>
                            <a:schemeClr val="tx1"/>
                          </a:solidFill>
                        </a:rPr>
                        <a:t>partners</a:t>
                      </a:r>
                      <a:endParaRPr lang="pt-PT" b="1" baseline="0" dirty="0" smtClean="0">
                        <a:solidFill>
                          <a:schemeClr val="tx1"/>
                        </a:solidFill>
                      </a:endParaRPr>
                    </a:p>
                    <a:p>
                      <a:pPr lvl="0"/>
                      <a:endParaRPr lang="pt-PT" b="1" dirty="0" smtClean="0">
                        <a:solidFill>
                          <a:schemeClr val="accent2"/>
                        </a:solidFill>
                      </a:endParaRPr>
                    </a:p>
                    <a:p>
                      <a:pPr lvl="0"/>
                      <a:r>
                        <a:rPr lang="pt-PT" b="1" dirty="0" smtClean="0">
                          <a:solidFill>
                            <a:schemeClr val="tx1"/>
                          </a:solidFill>
                        </a:rPr>
                        <a:t>3 Prepare file to </a:t>
                      </a:r>
                      <a:r>
                        <a:rPr lang="pt-PT" b="1" dirty="0" err="1" smtClean="0">
                          <a:solidFill>
                            <a:schemeClr val="tx1"/>
                          </a:solidFill>
                        </a:rPr>
                        <a:t>add</a:t>
                      </a:r>
                      <a:r>
                        <a:rPr lang="pt-PT" b="1" dirty="0" smtClean="0">
                          <a:solidFill>
                            <a:schemeClr val="tx1"/>
                          </a:solidFill>
                        </a:rPr>
                        <a:t> </a:t>
                      </a:r>
                      <a:r>
                        <a:rPr lang="pt-PT" b="1" dirty="0" err="1" smtClean="0">
                          <a:solidFill>
                            <a:schemeClr val="tx1"/>
                          </a:solidFill>
                        </a:rPr>
                        <a:t>dissemination</a:t>
                      </a:r>
                      <a:r>
                        <a:rPr lang="pt-PT" b="1" dirty="0" smtClean="0">
                          <a:solidFill>
                            <a:schemeClr val="tx1"/>
                          </a:solidFill>
                        </a:rPr>
                        <a:t> </a:t>
                      </a:r>
                      <a:r>
                        <a:rPr lang="pt-PT" b="1" dirty="0" err="1" smtClean="0">
                          <a:solidFill>
                            <a:schemeClr val="tx1"/>
                          </a:solidFill>
                        </a:rPr>
                        <a:t>activities</a:t>
                      </a:r>
                      <a:r>
                        <a:rPr lang="pt-PT" b="1" dirty="0" smtClean="0">
                          <a:solidFill>
                            <a:schemeClr val="tx1"/>
                          </a:solidFill>
                        </a:rPr>
                        <a:t> </a:t>
                      </a:r>
                      <a:r>
                        <a:rPr lang="pt-PT" b="1" dirty="0" err="1" smtClean="0">
                          <a:solidFill>
                            <a:schemeClr val="tx1"/>
                          </a:solidFill>
                        </a:rPr>
                        <a:t>by</a:t>
                      </a:r>
                      <a:r>
                        <a:rPr lang="pt-PT" b="1" dirty="0" smtClean="0">
                          <a:solidFill>
                            <a:schemeClr val="tx1"/>
                          </a:solidFill>
                        </a:rPr>
                        <a:t> </a:t>
                      </a:r>
                      <a:r>
                        <a:rPr lang="pt-PT" b="1" dirty="0" err="1" smtClean="0">
                          <a:solidFill>
                            <a:schemeClr val="tx1"/>
                          </a:solidFill>
                        </a:rPr>
                        <a:t>partners</a:t>
                      </a:r>
                      <a:r>
                        <a:rPr lang="pt-PT" b="1" dirty="0" smtClean="0">
                          <a:solidFill>
                            <a:schemeClr val="tx1"/>
                          </a:solidFill>
                        </a:rPr>
                        <a:t> - </a:t>
                      </a:r>
                      <a:r>
                        <a:rPr lang="pt-PT" b="1" dirty="0" err="1" smtClean="0">
                          <a:solidFill>
                            <a:schemeClr val="tx1"/>
                          </a:solidFill>
                        </a:rPr>
                        <a:t>excel</a:t>
                      </a:r>
                      <a:r>
                        <a:rPr lang="pt-PT" b="1" dirty="0" smtClean="0">
                          <a:solidFill>
                            <a:schemeClr val="tx1"/>
                          </a:solidFill>
                        </a:rPr>
                        <a:t> file </a:t>
                      </a:r>
                      <a:r>
                        <a:rPr lang="pt-PT" b="1" dirty="0" err="1" smtClean="0">
                          <a:solidFill>
                            <a:schemeClr val="tx1"/>
                          </a:solidFill>
                        </a:rPr>
                        <a:t>and</a:t>
                      </a:r>
                      <a:r>
                        <a:rPr lang="pt-PT" b="1" dirty="0" smtClean="0">
                          <a:solidFill>
                            <a:schemeClr val="tx1"/>
                          </a:solidFill>
                        </a:rPr>
                        <a:t> </a:t>
                      </a:r>
                      <a:r>
                        <a:rPr lang="pt-PT" b="1" dirty="0" err="1" smtClean="0">
                          <a:solidFill>
                            <a:schemeClr val="tx1"/>
                          </a:solidFill>
                        </a:rPr>
                        <a:t>upload</a:t>
                      </a:r>
                      <a:r>
                        <a:rPr lang="pt-PT" b="1" dirty="0" smtClean="0">
                          <a:solidFill>
                            <a:schemeClr val="tx1"/>
                          </a:solidFill>
                        </a:rPr>
                        <a:t> in Google drive ( </a:t>
                      </a:r>
                      <a:r>
                        <a:rPr lang="pt-PT" b="1" dirty="0" err="1" smtClean="0">
                          <a:solidFill>
                            <a:schemeClr val="tx1"/>
                          </a:solidFill>
                        </a:rPr>
                        <a:t>one</a:t>
                      </a:r>
                      <a:r>
                        <a:rPr lang="pt-PT" b="1" dirty="0" smtClean="0">
                          <a:solidFill>
                            <a:schemeClr val="tx1"/>
                          </a:solidFill>
                        </a:rPr>
                        <a:t> file per country)</a:t>
                      </a:r>
                    </a:p>
                    <a:p>
                      <a:pPr lvl="0"/>
                      <a:endParaRPr lang="pt-PT" b="1" dirty="0" smtClean="0">
                        <a:solidFill>
                          <a:schemeClr val="tx1"/>
                        </a:solidFill>
                      </a:endParaRPr>
                    </a:p>
                    <a:p>
                      <a:pPr lvl="0"/>
                      <a:r>
                        <a:rPr lang="pt-PT" b="1" dirty="0" smtClean="0">
                          <a:solidFill>
                            <a:schemeClr val="tx1"/>
                          </a:solidFill>
                        </a:rPr>
                        <a:t>4. </a:t>
                      </a:r>
                      <a:r>
                        <a:rPr lang="pt-PT" b="1" dirty="0" err="1" smtClean="0">
                          <a:solidFill>
                            <a:schemeClr val="tx1"/>
                          </a:solidFill>
                        </a:rPr>
                        <a:t>Upload</a:t>
                      </a:r>
                      <a:r>
                        <a:rPr lang="pt-PT" b="1" dirty="0" smtClean="0">
                          <a:solidFill>
                            <a:schemeClr val="tx1"/>
                          </a:solidFill>
                        </a:rPr>
                        <a:t> </a:t>
                      </a:r>
                      <a:r>
                        <a:rPr lang="pt-PT" b="1" dirty="0" err="1" smtClean="0">
                          <a:solidFill>
                            <a:schemeClr val="tx1"/>
                          </a:solidFill>
                        </a:rPr>
                        <a:t>dissemination</a:t>
                      </a:r>
                      <a:r>
                        <a:rPr lang="pt-PT" b="1" baseline="0" dirty="0" smtClean="0">
                          <a:solidFill>
                            <a:schemeClr val="tx1"/>
                          </a:solidFill>
                        </a:rPr>
                        <a:t> </a:t>
                      </a:r>
                      <a:r>
                        <a:rPr lang="pt-PT" b="1" baseline="0" dirty="0" err="1" smtClean="0">
                          <a:solidFill>
                            <a:schemeClr val="tx1"/>
                          </a:solidFill>
                        </a:rPr>
                        <a:t>activities</a:t>
                      </a:r>
                      <a:r>
                        <a:rPr lang="pt-PT" b="1" baseline="0" dirty="0" smtClean="0">
                          <a:solidFill>
                            <a:schemeClr val="tx1"/>
                          </a:solidFill>
                        </a:rPr>
                        <a:t> (</a:t>
                      </a:r>
                      <a:r>
                        <a:rPr lang="pt-PT" b="1" baseline="0" dirty="0" err="1" smtClean="0">
                          <a:solidFill>
                            <a:schemeClr val="tx1"/>
                          </a:solidFill>
                        </a:rPr>
                        <a:t>conferences</a:t>
                      </a:r>
                      <a:r>
                        <a:rPr lang="pt-PT" b="1" baseline="0" dirty="0" smtClean="0">
                          <a:solidFill>
                            <a:schemeClr val="tx1"/>
                          </a:solidFill>
                        </a:rPr>
                        <a:t>, …) </a:t>
                      </a:r>
                      <a:r>
                        <a:rPr lang="pt-PT" b="1" dirty="0" err="1" smtClean="0">
                          <a:solidFill>
                            <a:schemeClr val="tx1"/>
                          </a:solidFill>
                        </a:rPr>
                        <a:t>on</a:t>
                      </a:r>
                      <a:r>
                        <a:rPr lang="pt-PT" b="1" dirty="0" smtClean="0">
                          <a:solidFill>
                            <a:schemeClr val="tx1"/>
                          </a:solidFill>
                        </a:rPr>
                        <a:t> </a:t>
                      </a:r>
                      <a:r>
                        <a:rPr lang="pt-PT" b="1" dirty="0" err="1" smtClean="0">
                          <a:solidFill>
                            <a:schemeClr val="tx1"/>
                          </a:solidFill>
                        </a:rPr>
                        <a:t>rescur</a:t>
                      </a:r>
                      <a:r>
                        <a:rPr lang="pt-PT" b="1" dirty="0" smtClean="0">
                          <a:solidFill>
                            <a:schemeClr val="tx1"/>
                          </a:solidFill>
                        </a:rPr>
                        <a:t> Google drive</a:t>
                      </a:r>
                    </a:p>
                    <a:p>
                      <a:pPr lvl="0"/>
                      <a:endParaRPr lang="pt-PT" b="1" dirty="0" smtClean="0">
                        <a:solidFill>
                          <a:schemeClr val="tx1"/>
                        </a:solidFill>
                      </a:endParaRPr>
                    </a:p>
                  </a:txBody>
                  <a:tcPr/>
                </a:tc>
                <a:tc>
                  <a:txBody>
                    <a:bodyPr/>
                    <a:lstStyle/>
                    <a:p>
                      <a:endParaRPr lang="pt-PT" dirty="0"/>
                    </a:p>
                    <a:p>
                      <a:endParaRPr lang="pt-PT" dirty="0"/>
                    </a:p>
                    <a:p>
                      <a:endParaRPr lang="pt-PT" dirty="0"/>
                    </a:p>
                    <a:p>
                      <a:endParaRPr lang="pt-PT" dirty="0"/>
                    </a:p>
                    <a:p>
                      <a:r>
                        <a:rPr lang="pt-PT" dirty="0" smtClean="0"/>
                        <a:t>Malta CC</a:t>
                      </a:r>
                    </a:p>
                    <a:p>
                      <a:r>
                        <a:rPr lang="pt-PT" dirty="0" smtClean="0"/>
                        <a:t>Malta CC</a:t>
                      </a:r>
                    </a:p>
                    <a:p>
                      <a:endParaRPr lang="pt-PT" dirty="0" smtClean="0"/>
                    </a:p>
                    <a:p>
                      <a:r>
                        <a:rPr lang="pt-PT" dirty="0" smtClean="0"/>
                        <a:t>Malta CC</a:t>
                      </a:r>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All</a:t>
                      </a:r>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smtClean="0"/>
                        <a:t>Portugal </a:t>
                      </a:r>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All</a:t>
                      </a:r>
                      <a:endParaRPr lang="pt-PT" dirty="0" smtClean="0"/>
                    </a:p>
                    <a:p>
                      <a:endParaRPr lang="pt-PT" dirty="0"/>
                    </a:p>
                  </a:txBody>
                  <a:tcPr/>
                </a:tc>
                <a:tc>
                  <a:txBody>
                    <a:bodyPr/>
                    <a:lstStyle/>
                    <a:p>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a:p>
                  </a:txBody>
                  <a:tcPr/>
                </a:tc>
                <a:tc>
                  <a:txBody>
                    <a:bodyPr/>
                    <a:lstStyle/>
                    <a:p>
                      <a:endParaRPr lang="pt-PT" dirty="0" smtClean="0"/>
                    </a:p>
                    <a:p>
                      <a:endParaRPr lang="pt-PT" dirty="0" smtClean="0"/>
                    </a:p>
                    <a:p>
                      <a:endParaRPr lang="pt-PT" dirty="0" smtClean="0"/>
                    </a:p>
                    <a:p>
                      <a:endParaRPr lang="pt-PT" dirty="0" smtClean="0"/>
                    </a:p>
                    <a:p>
                      <a:r>
                        <a:rPr lang="pt-PT" dirty="0" smtClean="0"/>
                        <a:t>ENSEC</a:t>
                      </a:r>
                      <a:r>
                        <a:rPr lang="pt-PT" baseline="0" dirty="0" smtClean="0"/>
                        <a:t> </a:t>
                      </a:r>
                      <a:r>
                        <a:rPr lang="pt-PT" baseline="0" dirty="0" err="1" smtClean="0"/>
                        <a:t>participants</a:t>
                      </a:r>
                      <a:endParaRPr lang="pt-PT" baseline="0" dirty="0" smtClean="0"/>
                    </a:p>
                    <a:p>
                      <a:endParaRPr lang="pt-PT" baseline="0" dirty="0" smtClean="0"/>
                    </a:p>
                    <a:p>
                      <a:r>
                        <a:rPr lang="pt-PT" baseline="0" dirty="0" smtClean="0"/>
                        <a:t>“</a:t>
                      </a:r>
                    </a:p>
                    <a:p>
                      <a:endParaRPr lang="pt-PT" baseline="0" dirty="0" smtClean="0"/>
                    </a:p>
                    <a:p>
                      <a:r>
                        <a:rPr lang="pt-PT" baseline="0" dirty="0" err="1" smtClean="0"/>
                        <a:t>National</a:t>
                      </a:r>
                      <a:r>
                        <a:rPr lang="pt-PT" baseline="0" dirty="0" smtClean="0"/>
                        <a:t> </a:t>
                      </a:r>
                      <a:r>
                        <a:rPr lang="pt-PT" baseline="0" dirty="0" err="1" smtClean="0"/>
                        <a:t>International</a:t>
                      </a:r>
                      <a:r>
                        <a:rPr lang="pt-PT" baseline="0" dirty="0" smtClean="0"/>
                        <a:t> </a:t>
                      </a:r>
                      <a:r>
                        <a:rPr lang="pt-PT" baseline="0" dirty="0" err="1" smtClean="0"/>
                        <a:t>researchers</a:t>
                      </a:r>
                      <a:r>
                        <a:rPr lang="pt-PT" baseline="0" dirty="0" smtClean="0"/>
                        <a:t>, </a:t>
                      </a:r>
                      <a:r>
                        <a:rPr lang="pt-PT" baseline="0" dirty="0" err="1" smtClean="0"/>
                        <a:t>teachers</a:t>
                      </a:r>
                      <a:r>
                        <a:rPr lang="pt-PT" baseline="0" dirty="0" smtClean="0"/>
                        <a:t>, </a:t>
                      </a:r>
                      <a:r>
                        <a:rPr lang="pt-PT" baseline="0" dirty="0" err="1" smtClean="0"/>
                        <a:t>other</a:t>
                      </a:r>
                      <a:r>
                        <a:rPr lang="pt-PT" baseline="0" dirty="0" smtClean="0"/>
                        <a:t> </a:t>
                      </a:r>
                      <a:r>
                        <a:rPr lang="pt-PT" baseline="0" dirty="0" err="1" smtClean="0"/>
                        <a:t>professionals</a:t>
                      </a:r>
                      <a:r>
                        <a:rPr lang="pt-PT" baseline="0" dirty="0" smtClean="0"/>
                        <a:t> in </a:t>
                      </a:r>
                      <a:r>
                        <a:rPr lang="pt-PT" baseline="0" dirty="0" err="1" smtClean="0"/>
                        <a:t>education</a:t>
                      </a:r>
                      <a:endParaRPr lang="pt-PT" dirty="0"/>
                    </a:p>
                  </a:txBody>
                  <a:tcPr/>
                </a:tc>
                <a:tc>
                  <a:txBody>
                    <a:bodyPr/>
                    <a:lstStyle/>
                    <a:p>
                      <a:endParaRPr lang="pt-PT" dirty="0"/>
                    </a:p>
                    <a:p>
                      <a:endParaRPr lang="pt-PT" dirty="0"/>
                    </a:p>
                    <a:p>
                      <a:endParaRPr lang="pt-PT" dirty="0"/>
                    </a:p>
                    <a:p>
                      <a:endParaRPr lang="pt-PT" dirty="0"/>
                    </a:p>
                    <a:p>
                      <a:r>
                        <a:rPr lang="pt-PT" dirty="0" smtClean="0"/>
                        <a:t>Jan 2015</a:t>
                      </a:r>
                    </a:p>
                    <a:p>
                      <a:endParaRPr lang="pt-PT" dirty="0" smtClean="0"/>
                    </a:p>
                    <a:p>
                      <a:r>
                        <a:rPr lang="pt-PT" dirty="0" err="1" smtClean="0"/>
                        <a:t>March</a:t>
                      </a:r>
                      <a:r>
                        <a:rPr lang="pt-PT" dirty="0" smtClean="0"/>
                        <a:t>- </a:t>
                      </a:r>
                      <a:r>
                        <a:rPr lang="pt-PT" dirty="0" err="1" smtClean="0"/>
                        <a:t>June</a:t>
                      </a:r>
                      <a:r>
                        <a:rPr lang="pt-PT" dirty="0" smtClean="0"/>
                        <a:t> 2015</a:t>
                      </a:r>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smtClean="0"/>
                        <a:t>(ASAP)</a:t>
                      </a:r>
                    </a:p>
                    <a:p>
                      <a:r>
                        <a:rPr lang="pt-PT" dirty="0" err="1" smtClean="0"/>
                        <a:t>Ongoing</a:t>
                      </a:r>
                      <a:r>
                        <a:rPr lang="pt-PT" dirty="0" smtClean="0"/>
                        <a:t> – </a:t>
                      </a:r>
                      <a:r>
                        <a:rPr lang="pt-PT" dirty="0" err="1" smtClean="0"/>
                        <a:t>Oct</a:t>
                      </a:r>
                      <a:r>
                        <a:rPr lang="pt-PT" dirty="0" smtClean="0"/>
                        <a:t> 2015</a:t>
                      </a:r>
                    </a:p>
                    <a:p>
                      <a:endParaRPr lang="pt-PT" dirty="0" smtClean="0"/>
                    </a:p>
                    <a:p>
                      <a:endParaRPr lang="pt-PT" dirty="0" smtClean="0"/>
                    </a:p>
                    <a:p>
                      <a:endParaRPr lang="pt-PT" dirty="0" smtClean="0"/>
                    </a:p>
                    <a:p>
                      <a:endParaRPr lang="pt-PT" dirty="0" smtClean="0"/>
                    </a:p>
                    <a:p>
                      <a:endParaRPr lang="pt-PT" dirty="0" smtClean="0"/>
                    </a:p>
                    <a:p>
                      <a:r>
                        <a:rPr lang="pt-PT" dirty="0" smtClean="0"/>
                        <a:t>22 </a:t>
                      </a:r>
                      <a:r>
                        <a:rPr lang="pt-PT" dirty="0" err="1" smtClean="0"/>
                        <a:t>September</a:t>
                      </a:r>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Ongoing</a:t>
                      </a:r>
                      <a:r>
                        <a:rPr lang="pt-PT" dirty="0" smtClean="0"/>
                        <a:t> </a:t>
                      </a:r>
                    </a:p>
                    <a:p>
                      <a:endParaRPr lang="pt-PT" dirty="0"/>
                    </a:p>
                  </a:txBody>
                  <a:tcPr/>
                </a:tc>
              </a:tr>
              <a:tr h="370840">
                <a:tc>
                  <a:txBody>
                    <a:bodyPr/>
                    <a:lstStyle/>
                    <a:p>
                      <a:pPr>
                        <a:spcAft>
                          <a:spcPts val="0"/>
                        </a:spcAft>
                        <a:tabLst>
                          <a:tab pos="325120" algn="l"/>
                        </a:tabLst>
                      </a:pPr>
                      <a:r>
                        <a:rPr lang="pt-PT" b="1" u="sng" dirty="0" smtClean="0"/>
                        <a:t>D3 - </a:t>
                      </a:r>
                      <a:r>
                        <a:rPr lang="en-GB" b="1" u="sng" dirty="0" smtClean="0"/>
                        <a:t>Plan for a joint Masters degree in resilience education</a:t>
                      </a:r>
                      <a:endParaRPr lang="pt-PT" sz="4000" b="1" u="sng" dirty="0" smtClean="0">
                        <a:latin typeface="Times New Roman" panose="02020603050405020304" pitchFamily="18" charset="0"/>
                        <a:ea typeface="Times New Roman" panose="02020603050405020304" pitchFamily="18" charset="0"/>
                      </a:endParaRP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r>
                        <a:rPr lang="pt-PT" dirty="0" smtClean="0"/>
                        <a:t>1. </a:t>
                      </a:r>
                      <a:r>
                        <a:rPr lang="pt-PT" dirty="0" err="1" smtClean="0"/>
                        <a:t>List</a:t>
                      </a:r>
                      <a:r>
                        <a:rPr lang="pt-PT" dirty="0" smtClean="0"/>
                        <a:t>  </a:t>
                      </a:r>
                      <a:r>
                        <a:rPr lang="pt-PT" dirty="0" err="1" smtClean="0"/>
                        <a:t>interested</a:t>
                      </a:r>
                      <a:r>
                        <a:rPr lang="pt-PT" dirty="0" smtClean="0"/>
                        <a:t> </a:t>
                      </a:r>
                      <a:r>
                        <a:rPr lang="pt-PT" dirty="0" err="1" smtClean="0"/>
                        <a:t>partners</a:t>
                      </a:r>
                      <a:r>
                        <a:rPr lang="pt-PT" dirty="0" smtClean="0"/>
                        <a:t> (</a:t>
                      </a:r>
                      <a:r>
                        <a:rPr lang="pt-PT" dirty="0" err="1" smtClean="0"/>
                        <a:t>within</a:t>
                      </a:r>
                      <a:r>
                        <a:rPr lang="pt-PT" dirty="0" smtClean="0"/>
                        <a:t> </a:t>
                      </a:r>
                      <a:r>
                        <a:rPr lang="pt-PT" dirty="0" err="1" smtClean="0"/>
                        <a:t>partnership</a:t>
                      </a:r>
                      <a:r>
                        <a:rPr lang="pt-PT" dirty="0" smtClean="0"/>
                        <a:t> </a:t>
                      </a:r>
                      <a:r>
                        <a:rPr lang="pt-PT" dirty="0" err="1" smtClean="0"/>
                        <a:t>and</a:t>
                      </a:r>
                      <a:r>
                        <a:rPr lang="pt-PT" dirty="0" smtClean="0"/>
                        <a:t> </a:t>
                      </a:r>
                      <a:r>
                        <a:rPr lang="pt-PT" dirty="0" err="1" smtClean="0"/>
                        <a:t>outside</a:t>
                      </a:r>
                      <a:endParaRPr lang="pt-PT" dirty="0" smtClean="0"/>
                    </a:p>
                    <a:p>
                      <a:endParaRPr lang="pt-PT" dirty="0" smtClean="0"/>
                    </a:p>
                    <a:p>
                      <a:r>
                        <a:rPr lang="pt-PT" dirty="0" smtClean="0"/>
                        <a:t>2. </a:t>
                      </a:r>
                      <a:r>
                        <a:rPr lang="pt-PT" dirty="0" err="1" smtClean="0"/>
                        <a:t>Identify</a:t>
                      </a:r>
                      <a:r>
                        <a:rPr lang="pt-PT" dirty="0" smtClean="0"/>
                        <a:t> </a:t>
                      </a:r>
                      <a:r>
                        <a:rPr lang="pt-PT" dirty="0" err="1" smtClean="0"/>
                        <a:t>application</a:t>
                      </a:r>
                      <a:r>
                        <a:rPr lang="pt-PT" dirty="0" smtClean="0"/>
                        <a:t> (dates, </a:t>
                      </a:r>
                      <a:r>
                        <a:rPr lang="pt-PT" dirty="0" err="1" smtClean="0"/>
                        <a:t>criterials</a:t>
                      </a:r>
                      <a:r>
                        <a:rPr lang="pt-PT" dirty="0" smtClean="0"/>
                        <a:t>) </a:t>
                      </a:r>
                    </a:p>
                    <a:p>
                      <a:endParaRPr lang="pt-PT" dirty="0" smtClean="0"/>
                    </a:p>
                    <a:p>
                      <a:r>
                        <a:rPr lang="pt-PT" dirty="0" smtClean="0"/>
                        <a:t>3. Prepare </a:t>
                      </a:r>
                      <a:r>
                        <a:rPr lang="pt-PT" dirty="0" err="1" smtClean="0"/>
                        <a:t>and</a:t>
                      </a:r>
                      <a:r>
                        <a:rPr lang="pt-PT" dirty="0" smtClean="0"/>
                        <a:t> </a:t>
                      </a:r>
                      <a:r>
                        <a:rPr lang="pt-PT" dirty="0" err="1" smtClean="0"/>
                        <a:t>submit</a:t>
                      </a:r>
                      <a:r>
                        <a:rPr lang="pt-PT" dirty="0" smtClean="0"/>
                        <a:t> </a:t>
                      </a:r>
                      <a:r>
                        <a:rPr lang="pt-PT" dirty="0" err="1" smtClean="0"/>
                        <a:t>Joint</a:t>
                      </a:r>
                      <a:r>
                        <a:rPr lang="pt-PT" baseline="0" dirty="0" smtClean="0"/>
                        <a:t> </a:t>
                      </a:r>
                      <a:r>
                        <a:rPr lang="pt-PT" baseline="0" dirty="0" err="1" smtClean="0"/>
                        <a:t>European</a:t>
                      </a:r>
                      <a:r>
                        <a:rPr lang="pt-PT" baseline="0" dirty="0" smtClean="0"/>
                        <a:t> Master </a:t>
                      </a:r>
                      <a:r>
                        <a:rPr lang="pt-PT" dirty="0" smtClean="0"/>
                        <a:t>Erasmus </a:t>
                      </a:r>
                      <a:r>
                        <a:rPr lang="pt-PT" dirty="0" err="1" smtClean="0"/>
                        <a:t>mundus</a:t>
                      </a:r>
                      <a:r>
                        <a:rPr lang="pt-PT" dirty="0" smtClean="0"/>
                        <a:t> </a:t>
                      </a:r>
                      <a:r>
                        <a:rPr lang="pt-PT" dirty="0" err="1" smtClean="0"/>
                        <a:t>application</a:t>
                      </a:r>
                      <a:endParaRPr lang="pt-PT" dirty="0" smtClean="0"/>
                    </a:p>
                  </a:txBody>
                  <a:tcPr/>
                </a:tc>
                <a:tc>
                  <a:txBody>
                    <a:bodyPr/>
                    <a:lstStyle/>
                    <a:p>
                      <a:r>
                        <a:rPr lang="pt-PT" dirty="0" smtClean="0"/>
                        <a:t>Malta CC</a:t>
                      </a:r>
                    </a:p>
                    <a:p>
                      <a:endParaRPr lang="pt-PT" dirty="0" smtClean="0"/>
                    </a:p>
                    <a:p>
                      <a:endParaRPr lang="pt-PT" dirty="0" smtClean="0"/>
                    </a:p>
                    <a:p>
                      <a:endParaRPr lang="pt-PT" dirty="0" smtClean="0"/>
                    </a:p>
                    <a:p>
                      <a:endParaRPr lang="pt-PT" dirty="0" smtClean="0"/>
                    </a:p>
                    <a:p>
                      <a:r>
                        <a:rPr lang="pt-PT" dirty="0" smtClean="0"/>
                        <a:t>Malta CC</a:t>
                      </a:r>
                    </a:p>
                    <a:p>
                      <a:endParaRPr lang="pt-PT" dirty="0" smtClean="0"/>
                    </a:p>
                    <a:p>
                      <a:endParaRPr lang="pt-PT" dirty="0" smtClean="0"/>
                    </a:p>
                    <a:p>
                      <a:endParaRPr lang="pt-PT" dirty="0" smtClean="0"/>
                    </a:p>
                    <a:p>
                      <a:r>
                        <a:rPr lang="pt-PT" dirty="0" smtClean="0"/>
                        <a:t>Malta CC</a:t>
                      </a:r>
                    </a:p>
                    <a:p>
                      <a:endParaRPr lang="pt-PT" dirty="0"/>
                    </a:p>
                  </a:txBody>
                  <a:tcPr/>
                </a:tc>
                <a:tc>
                  <a:txBody>
                    <a:bodyPr/>
                    <a:lstStyle/>
                    <a:p>
                      <a:r>
                        <a:rPr lang="pt-PT" dirty="0" err="1" smtClean="0"/>
                        <a:t>Alll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a:p>
                  </a:txBody>
                  <a:tcPr/>
                </a:tc>
                <a:tc>
                  <a:txBody>
                    <a:bodyPr/>
                    <a:lstStyle/>
                    <a:p>
                      <a:endParaRPr lang="pt-PT" dirty="0"/>
                    </a:p>
                  </a:txBody>
                  <a:tcPr/>
                </a:tc>
                <a:tc>
                  <a:txBody>
                    <a:bodyPr/>
                    <a:lstStyle/>
                    <a:p>
                      <a:r>
                        <a:rPr lang="pt-PT" dirty="0" smtClean="0"/>
                        <a:t>Jan 2015</a:t>
                      </a:r>
                    </a:p>
                    <a:p>
                      <a:endParaRPr lang="pt-PT" dirty="0" smtClean="0"/>
                    </a:p>
                    <a:p>
                      <a:endParaRPr lang="pt-PT" dirty="0" smtClean="0"/>
                    </a:p>
                    <a:p>
                      <a:endParaRPr lang="pt-PT" dirty="0" smtClean="0"/>
                    </a:p>
                    <a:p>
                      <a:endParaRPr lang="pt-PT" dirty="0" smtClean="0"/>
                    </a:p>
                    <a:p>
                      <a:r>
                        <a:rPr lang="pt-PT" dirty="0" err="1" smtClean="0"/>
                        <a:t>Feb</a:t>
                      </a:r>
                      <a:r>
                        <a:rPr lang="pt-PT" dirty="0" smtClean="0"/>
                        <a:t>. 2015</a:t>
                      </a:r>
                    </a:p>
                    <a:p>
                      <a:endParaRPr lang="pt-PT" dirty="0" smtClean="0"/>
                    </a:p>
                    <a:p>
                      <a:endParaRPr lang="pt-PT" dirty="0" smtClean="0"/>
                    </a:p>
                    <a:p>
                      <a:endParaRPr lang="pt-PT" dirty="0" smtClean="0"/>
                    </a:p>
                    <a:p>
                      <a:r>
                        <a:rPr lang="pt-PT" dirty="0" err="1" smtClean="0"/>
                        <a:t>March</a:t>
                      </a:r>
                      <a:r>
                        <a:rPr lang="pt-PT" dirty="0" smtClean="0"/>
                        <a:t> 2015</a:t>
                      </a:r>
                      <a:endParaRPr lang="pt-PT" dirty="0"/>
                    </a:p>
                  </a:txBody>
                  <a:tcPr/>
                </a:tc>
              </a:tr>
              <a:tr h="370840">
                <a:tc>
                  <a:txBody>
                    <a:bodyPr/>
                    <a:lstStyle/>
                    <a:p>
                      <a:r>
                        <a:rPr lang="pt-PT" b="1" u="sng" dirty="0" smtClean="0"/>
                        <a:t>D4 </a:t>
                      </a:r>
                      <a:r>
                        <a:rPr lang="pt-PT" b="1" u="sng" dirty="0" err="1" smtClean="0"/>
                        <a:t>Other</a:t>
                      </a:r>
                      <a:r>
                        <a:rPr lang="pt-PT" b="1" u="sng" dirty="0" smtClean="0"/>
                        <a:t> </a:t>
                      </a:r>
                    </a:p>
                  </a:txBody>
                  <a:tcPr/>
                </a:tc>
                <a:tc>
                  <a:txBody>
                    <a:bodyPr/>
                    <a:lstStyle/>
                    <a:p>
                      <a:endParaRPr lang="pt-PT" dirty="0"/>
                    </a:p>
                  </a:txBody>
                  <a:tcPr/>
                </a:tc>
                <a:tc>
                  <a:txBody>
                    <a:bodyPr/>
                    <a:lstStyle/>
                    <a:p>
                      <a:endParaRPr lang="pt-PT" dirty="0"/>
                    </a:p>
                  </a:txBody>
                  <a:tcPr/>
                </a:tc>
                <a:tc>
                  <a:txBody>
                    <a:bodyPr/>
                    <a:lstStyle/>
                    <a:p>
                      <a:endParaRPr lang="pt-PT" dirty="0"/>
                    </a:p>
                  </a:txBody>
                  <a:tcPr/>
                </a:tc>
                <a:tc>
                  <a:txBody>
                    <a:bodyPr/>
                    <a:lstStyle/>
                    <a:p>
                      <a:endParaRPr lang="pt-PT" dirty="0"/>
                    </a:p>
                  </a:txBody>
                  <a:tcPr/>
                </a:tc>
              </a:tr>
              <a:tr h="370840">
                <a:tc>
                  <a:txBody>
                    <a:bodyPr/>
                    <a:lstStyle/>
                    <a:p>
                      <a:pPr lvl="0"/>
                      <a:r>
                        <a:rPr lang="pt-PT" dirty="0" smtClean="0"/>
                        <a:t>Poster </a:t>
                      </a:r>
                    </a:p>
                    <a:p>
                      <a:pPr lvl="0"/>
                      <a:r>
                        <a:rPr lang="pt-PT" dirty="0" smtClean="0"/>
                        <a:t>(</a:t>
                      </a:r>
                      <a:r>
                        <a:rPr lang="pt-PT" dirty="0" err="1" smtClean="0"/>
                        <a:t>all</a:t>
                      </a:r>
                      <a:r>
                        <a:rPr lang="pt-PT" dirty="0" smtClean="0"/>
                        <a:t> </a:t>
                      </a:r>
                      <a:r>
                        <a:rPr lang="pt-PT" dirty="0" err="1" smtClean="0"/>
                        <a:t>partner</a:t>
                      </a:r>
                      <a:r>
                        <a:rPr lang="pt-PT" dirty="0" smtClean="0"/>
                        <a:t> </a:t>
                      </a:r>
                      <a:r>
                        <a:rPr lang="pt-PT" dirty="0" err="1" smtClean="0"/>
                        <a:t>languages</a:t>
                      </a:r>
                      <a:r>
                        <a:rPr lang="pt-PT" dirty="0" smtClean="0"/>
                        <a:t>) </a:t>
                      </a:r>
                    </a:p>
                    <a:p>
                      <a:pPr lvl="0"/>
                      <a:r>
                        <a:rPr lang="pt-PT" dirty="0" smtClean="0"/>
                        <a:t>1. </a:t>
                      </a:r>
                      <a:r>
                        <a:rPr lang="pt-PT" dirty="0" err="1" smtClean="0"/>
                        <a:t>Send</a:t>
                      </a:r>
                      <a:r>
                        <a:rPr lang="pt-PT" dirty="0" smtClean="0"/>
                        <a:t> 3 </a:t>
                      </a:r>
                      <a:r>
                        <a:rPr lang="pt-PT" dirty="0" err="1" smtClean="0"/>
                        <a:t>pictures</a:t>
                      </a:r>
                      <a:r>
                        <a:rPr lang="pt-PT" dirty="0" smtClean="0"/>
                        <a:t> </a:t>
                      </a:r>
                      <a:r>
                        <a:rPr lang="pt-PT" dirty="0" err="1" smtClean="0"/>
                        <a:t>from</a:t>
                      </a:r>
                      <a:r>
                        <a:rPr lang="pt-PT" dirty="0" smtClean="0"/>
                        <a:t> </a:t>
                      </a:r>
                      <a:r>
                        <a:rPr lang="pt-PT" dirty="0" err="1" smtClean="0"/>
                        <a:t>each</a:t>
                      </a:r>
                      <a:r>
                        <a:rPr lang="pt-PT" dirty="0" smtClean="0"/>
                        <a:t> </a:t>
                      </a:r>
                      <a:r>
                        <a:rPr lang="pt-PT" dirty="0" err="1" smtClean="0"/>
                        <a:t>partner</a:t>
                      </a:r>
                      <a:r>
                        <a:rPr lang="pt-PT" dirty="0" smtClean="0"/>
                        <a:t> country (training, </a:t>
                      </a:r>
                      <a:r>
                        <a:rPr lang="pt-PT" dirty="0" err="1" smtClean="0"/>
                        <a:t>pilot</a:t>
                      </a:r>
                      <a:r>
                        <a:rPr lang="pt-PT" dirty="0" smtClean="0"/>
                        <a:t>)</a:t>
                      </a:r>
                    </a:p>
                    <a:p>
                      <a:pPr lvl="0"/>
                      <a:r>
                        <a:rPr lang="pt-PT" dirty="0" smtClean="0"/>
                        <a:t>2. </a:t>
                      </a:r>
                      <a:r>
                        <a:rPr lang="pt-PT" dirty="0" err="1" smtClean="0"/>
                        <a:t>Send</a:t>
                      </a:r>
                      <a:r>
                        <a:rPr lang="pt-PT" dirty="0" smtClean="0"/>
                        <a:t> </a:t>
                      </a:r>
                      <a:r>
                        <a:rPr lang="pt-PT" dirty="0" err="1" smtClean="0"/>
                        <a:t>first</a:t>
                      </a:r>
                      <a:r>
                        <a:rPr lang="pt-PT" dirty="0" smtClean="0"/>
                        <a:t> </a:t>
                      </a:r>
                      <a:r>
                        <a:rPr lang="pt-PT" dirty="0" err="1" smtClean="0"/>
                        <a:t>draft</a:t>
                      </a:r>
                      <a:r>
                        <a:rPr lang="pt-PT" baseline="0" dirty="0" smtClean="0"/>
                        <a:t> for </a:t>
                      </a:r>
                      <a:r>
                        <a:rPr lang="pt-PT" baseline="0" dirty="0" err="1" smtClean="0"/>
                        <a:t>partners</a:t>
                      </a:r>
                      <a:r>
                        <a:rPr lang="pt-PT" baseline="0" dirty="0" smtClean="0"/>
                        <a:t> </a:t>
                      </a:r>
                    </a:p>
                    <a:p>
                      <a:pPr lvl="0"/>
                      <a:endParaRPr lang="pt-PT" baseline="0" dirty="0" smtClean="0"/>
                    </a:p>
                    <a:p>
                      <a:pPr lvl="0"/>
                      <a:endParaRPr lang="pt-PT" baseline="0" dirty="0" smtClean="0"/>
                    </a:p>
                    <a:p>
                      <a:pPr lvl="0"/>
                      <a:endParaRPr lang="pt-PT" baseline="0" dirty="0" smtClean="0"/>
                    </a:p>
                    <a:p>
                      <a:pPr lvl="0"/>
                      <a:endParaRPr lang="pt-PT" baseline="0" dirty="0" smtClean="0"/>
                    </a:p>
                    <a:p>
                      <a:pPr lvl="0"/>
                      <a:r>
                        <a:rPr lang="pt-PT" baseline="0" dirty="0" smtClean="0"/>
                        <a:t>3. </a:t>
                      </a:r>
                      <a:r>
                        <a:rPr lang="pt-PT" baseline="0" dirty="0" err="1" smtClean="0"/>
                        <a:t>Make</a:t>
                      </a:r>
                      <a:r>
                        <a:rPr lang="pt-PT" baseline="0" dirty="0" smtClean="0"/>
                        <a:t> final poster </a:t>
                      </a:r>
                      <a:r>
                        <a:rPr lang="pt-PT" baseline="0" dirty="0" err="1" smtClean="0"/>
                        <a:t>and</a:t>
                      </a:r>
                      <a:r>
                        <a:rPr lang="pt-PT" baseline="0" dirty="0" smtClean="0"/>
                        <a:t> </a:t>
                      </a:r>
                      <a:r>
                        <a:rPr lang="pt-PT" baseline="0" dirty="0" err="1" smtClean="0"/>
                        <a:t>send</a:t>
                      </a:r>
                      <a:r>
                        <a:rPr lang="pt-PT" baseline="0" dirty="0" smtClean="0"/>
                        <a:t> to </a:t>
                      </a:r>
                      <a:r>
                        <a:rPr lang="pt-PT" baseline="0" dirty="0" err="1" smtClean="0"/>
                        <a:t>each</a:t>
                      </a:r>
                      <a:r>
                        <a:rPr lang="pt-PT" baseline="0" dirty="0" smtClean="0"/>
                        <a:t> </a:t>
                      </a:r>
                      <a:r>
                        <a:rPr lang="pt-PT" baseline="0" dirty="0" err="1" smtClean="0"/>
                        <a:t>partner</a:t>
                      </a:r>
                      <a:r>
                        <a:rPr lang="pt-PT" baseline="0" dirty="0" smtClean="0"/>
                        <a:t> ( 30 ) (</a:t>
                      </a:r>
                      <a:r>
                        <a:rPr lang="pt-PT" baseline="0" dirty="0" err="1" smtClean="0"/>
                        <a:t>En</a:t>
                      </a:r>
                      <a:r>
                        <a:rPr lang="pt-PT" baseline="0" dirty="0" smtClean="0"/>
                        <a:t>) </a:t>
                      </a:r>
                    </a:p>
                    <a:p>
                      <a:pPr lvl="0"/>
                      <a:endParaRPr lang="pt-PT" baseline="0" dirty="0" smtClean="0"/>
                    </a:p>
                    <a:p>
                      <a:pPr lvl="0"/>
                      <a:r>
                        <a:rPr lang="pt-PT" baseline="0" dirty="0" smtClean="0"/>
                        <a:t>4. </a:t>
                      </a:r>
                      <a:r>
                        <a:rPr lang="pt-PT" baseline="0" dirty="0" err="1" smtClean="0"/>
                        <a:t>Upload</a:t>
                      </a:r>
                      <a:r>
                        <a:rPr lang="pt-PT" baseline="0" dirty="0" smtClean="0"/>
                        <a:t> </a:t>
                      </a:r>
                      <a:r>
                        <a:rPr lang="pt-PT" baseline="0" dirty="0" err="1" smtClean="0"/>
                        <a:t>version</a:t>
                      </a:r>
                      <a:r>
                        <a:rPr lang="pt-PT" baseline="0" dirty="0" smtClean="0"/>
                        <a:t> in </a:t>
                      </a:r>
                      <a:r>
                        <a:rPr lang="pt-PT" baseline="0" dirty="0" err="1" smtClean="0"/>
                        <a:t>pdf</a:t>
                      </a:r>
                      <a:r>
                        <a:rPr lang="pt-PT" baseline="0" dirty="0" smtClean="0"/>
                        <a:t> in </a:t>
                      </a:r>
                      <a:r>
                        <a:rPr lang="pt-PT" baseline="0" dirty="0" err="1" smtClean="0"/>
                        <a:t>the</a:t>
                      </a:r>
                      <a:r>
                        <a:rPr lang="pt-PT" baseline="0" dirty="0" smtClean="0"/>
                        <a:t> </a:t>
                      </a:r>
                      <a:r>
                        <a:rPr lang="pt-PT" baseline="0" dirty="0" err="1" smtClean="0"/>
                        <a:t>rescur</a:t>
                      </a:r>
                      <a:r>
                        <a:rPr lang="pt-PT" baseline="0" dirty="0" smtClean="0"/>
                        <a:t> website </a:t>
                      </a:r>
                      <a:r>
                        <a:rPr lang="pt-PT" baseline="0" dirty="0" err="1" smtClean="0"/>
                        <a:t>and</a:t>
                      </a:r>
                      <a:r>
                        <a:rPr lang="pt-PT" baseline="0" dirty="0" smtClean="0"/>
                        <a:t> </a:t>
                      </a:r>
                      <a:r>
                        <a:rPr lang="pt-PT" baseline="0" dirty="0" err="1" smtClean="0"/>
                        <a:t>other</a:t>
                      </a:r>
                      <a:r>
                        <a:rPr lang="pt-PT" baseline="0" dirty="0" smtClean="0"/>
                        <a:t> social media</a:t>
                      </a:r>
                    </a:p>
                    <a:p>
                      <a:pPr lvl="0"/>
                      <a:endParaRPr lang="pt-PT" baseline="0" dirty="0" smtClean="0"/>
                    </a:p>
                    <a:p>
                      <a:pPr lvl="0"/>
                      <a:r>
                        <a:rPr lang="pt-PT" baseline="0" dirty="0" smtClean="0">
                          <a:solidFill>
                            <a:srgbClr val="CC0000"/>
                          </a:solidFill>
                        </a:rPr>
                        <a:t>4.Poster </a:t>
                      </a:r>
                      <a:r>
                        <a:rPr lang="pt-PT" baseline="0" dirty="0" err="1" smtClean="0">
                          <a:solidFill>
                            <a:srgbClr val="CC0000"/>
                          </a:solidFill>
                        </a:rPr>
                        <a:t>translation</a:t>
                      </a:r>
                      <a:r>
                        <a:rPr lang="pt-PT" baseline="0" dirty="0" smtClean="0">
                          <a:solidFill>
                            <a:srgbClr val="CC0000"/>
                          </a:solidFill>
                        </a:rPr>
                        <a:t> in  </a:t>
                      </a:r>
                      <a:r>
                        <a:rPr lang="pt-PT" baseline="0" dirty="0" err="1" smtClean="0">
                          <a:solidFill>
                            <a:srgbClr val="CC0000"/>
                          </a:solidFill>
                        </a:rPr>
                        <a:t>each</a:t>
                      </a:r>
                      <a:r>
                        <a:rPr lang="pt-PT" baseline="0" dirty="0" smtClean="0">
                          <a:solidFill>
                            <a:srgbClr val="CC0000"/>
                          </a:solidFill>
                        </a:rPr>
                        <a:t> </a:t>
                      </a:r>
                      <a:r>
                        <a:rPr lang="pt-PT" baseline="0" dirty="0" err="1" smtClean="0">
                          <a:solidFill>
                            <a:srgbClr val="CC0000"/>
                          </a:solidFill>
                        </a:rPr>
                        <a:t>partner</a:t>
                      </a:r>
                      <a:r>
                        <a:rPr lang="pt-PT" baseline="0" dirty="0" smtClean="0">
                          <a:solidFill>
                            <a:srgbClr val="CC0000"/>
                          </a:solidFill>
                        </a:rPr>
                        <a:t> </a:t>
                      </a:r>
                      <a:r>
                        <a:rPr lang="pt-PT" baseline="0" dirty="0" err="1" smtClean="0">
                          <a:solidFill>
                            <a:srgbClr val="CC0000"/>
                          </a:solidFill>
                        </a:rPr>
                        <a:t>language</a:t>
                      </a:r>
                      <a:r>
                        <a:rPr lang="pt-PT" baseline="0" dirty="0" smtClean="0">
                          <a:solidFill>
                            <a:srgbClr val="CC0000"/>
                          </a:solidFill>
                        </a:rPr>
                        <a:t> ?</a:t>
                      </a:r>
                    </a:p>
                    <a:p>
                      <a:pPr lvl="0"/>
                      <a:endParaRPr lang="pt-PT" baseline="0" dirty="0" smtClean="0"/>
                    </a:p>
                  </a:txBody>
                  <a:tcPr/>
                </a:tc>
                <a:tc>
                  <a:txBody>
                    <a:bodyPr/>
                    <a:lstStyle/>
                    <a:p>
                      <a:r>
                        <a:rPr lang="pt-PT" dirty="0" smtClean="0"/>
                        <a:t>Portugal</a:t>
                      </a:r>
                    </a:p>
                    <a:p>
                      <a:endParaRPr lang="pt-PT" dirty="0" smtClean="0"/>
                    </a:p>
                    <a:p>
                      <a:endParaRPr lang="pt-PT" dirty="0" smtClean="0"/>
                    </a:p>
                    <a:p>
                      <a:r>
                        <a:rPr lang="pt-PT" dirty="0" err="1" smtClean="0"/>
                        <a:t>All</a:t>
                      </a:r>
                      <a:r>
                        <a:rPr lang="pt-PT" baseline="0" dirty="0" smtClean="0"/>
                        <a:t> </a:t>
                      </a:r>
                    </a:p>
                    <a:p>
                      <a:endParaRPr lang="pt-PT" baseline="0" dirty="0" smtClean="0"/>
                    </a:p>
                    <a:p>
                      <a:endParaRPr lang="pt-PT" baseline="0" dirty="0" smtClean="0"/>
                    </a:p>
                    <a:p>
                      <a:endParaRPr lang="pt-PT" baseline="0" dirty="0" smtClean="0"/>
                    </a:p>
                    <a:p>
                      <a:r>
                        <a:rPr lang="pt-PT" baseline="0" dirty="0" smtClean="0"/>
                        <a:t>Portugal </a:t>
                      </a:r>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smtClean="0"/>
                        <a:t>Portugal</a:t>
                      </a:r>
                    </a:p>
                    <a:p>
                      <a:endParaRPr lang="pt-PT" dirty="0"/>
                    </a:p>
                  </a:txBody>
                  <a:tcPr/>
                </a:tc>
                <a:tc>
                  <a:txBody>
                    <a:bodyPr/>
                    <a:lstStyle/>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r>
                        <a:rPr lang="pt-PT" dirty="0" err="1" smtClean="0"/>
                        <a:t>Partners</a:t>
                      </a:r>
                      <a:r>
                        <a:rPr lang="pt-PT" dirty="0" smtClean="0"/>
                        <a:t> to </a:t>
                      </a:r>
                      <a:r>
                        <a:rPr lang="pt-PT" dirty="0" err="1" smtClean="0"/>
                        <a:t>send</a:t>
                      </a:r>
                      <a:r>
                        <a:rPr lang="pt-PT" dirty="0" smtClean="0"/>
                        <a:t> </a:t>
                      </a:r>
                      <a:r>
                        <a:rPr lang="pt-PT" dirty="0" err="1" smtClean="0"/>
                        <a:t>comments</a:t>
                      </a:r>
                      <a:r>
                        <a:rPr lang="pt-PT" dirty="0" smtClean="0"/>
                        <a:t> for </a:t>
                      </a:r>
                      <a:r>
                        <a:rPr lang="pt-PT" dirty="0" err="1" smtClean="0"/>
                        <a:t>improvement</a:t>
                      </a:r>
                      <a:r>
                        <a:rPr lang="pt-PT" dirty="0" smtClean="0"/>
                        <a:t> ( </a:t>
                      </a:r>
                      <a:r>
                        <a:rPr lang="pt-PT" dirty="0" err="1" smtClean="0"/>
                        <a:t>one</a:t>
                      </a:r>
                      <a:r>
                        <a:rPr lang="pt-PT" dirty="0" smtClean="0"/>
                        <a:t> </a:t>
                      </a:r>
                      <a:r>
                        <a:rPr lang="pt-PT" dirty="0" err="1" smtClean="0"/>
                        <a:t>week</a:t>
                      </a:r>
                      <a:r>
                        <a:rPr lang="pt-PT" dirty="0" smtClean="0"/>
                        <a:t> </a:t>
                      </a:r>
                      <a:r>
                        <a:rPr lang="pt-PT" dirty="0" err="1" smtClean="0"/>
                        <a:t>after</a:t>
                      </a:r>
                      <a:r>
                        <a:rPr lang="pt-PT" dirty="0" smtClean="0"/>
                        <a:t> </a:t>
                      </a:r>
                      <a:r>
                        <a:rPr lang="pt-PT" dirty="0" err="1" smtClean="0"/>
                        <a:t>reception</a:t>
                      </a:r>
                      <a:r>
                        <a:rPr lang="pt-PT" dirty="0" smtClean="0"/>
                        <a:t>)</a:t>
                      </a:r>
                      <a:endParaRPr lang="pt-PT" dirty="0"/>
                    </a:p>
                  </a:txBody>
                  <a:tcPr/>
                </a:tc>
                <a:tc>
                  <a:txBody>
                    <a:bodyPr/>
                    <a:lstStyle/>
                    <a:p>
                      <a:endParaRPr lang="pt-PT" dirty="0"/>
                    </a:p>
                  </a:txBody>
                  <a:tcPr/>
                </a:tc>
                <a:tc>
                  <a:txBody>
                    <a:bodyPr/>
                    <a:lstStyle/>
                    <a:p>
                      <a:endParaRPr lang="pt-PT" dirty="0" smtClean="0"/>
                    </a:p>
                    <a:p>
                      <a:endParaRPr lang="pt-PT" dirty="0" smtClean="0"/>
                    </a:p>
                    <a:p>
                      <a:endParaRPr lang="pt-PT" dirty="0" smtClean="0"/>
                    </a:p>
                    <a:p>
                      <a:r>
                        <a:rPr lang="pt-PT" dirty="0" smtClean="0"/>
                        <a:t>1st </a:t>
                      </a:r>
                      <a:r>
                        <a:rPr lang="pt-PT" dirty="0" err="1" smtClean="0"/>
                        <a:t>Nov</a:t>
                      </a:r>
                      <a:r>
                        <a:rPr lang="pt-PT" dirty="0" smtClean="0"/>
                        <a:t> 2015</a:t>
                      </a:r>
                    </a:p>
                    <a:p>
                      <a:endParaRPr lang="pt-PT" dirty="0" smtClean="0"/>
                    </a:p>
                    <a:p>
                      <a:endParaRPr lang="pt-PT" dirty="0" smtClean="0"/>
                    </a:p>
                    <a:p>
                      <a:endParaRPr lang="pt-PT" dirty="0" smtClean="0"/>
                    </a:p>
                    <a:p>
                      <a:r>
                        <a:rPr lang="pt-PT" dirty="0" smtClean="0"/>
                        <a:t>1st Dec.</a:t>
                      </a:r>
                      <a:r>
                        <a:rPr lang="pt-PT" baseline="0" dirty="0" smtClean="0"/>
                        <a:t> 2015</a:t>
                      </a:r>
                    </a:p>
                    <a:p>
                      <a:endParaRPr lang="pt-PT" baseline="0" dirty="0" smtClean="0"/>
                    </a:p>
                    <a:p>
                      <a:endParaRPr lang="pt-PT" baseline="0" dirty="0" smtClean="0"/>
                    </a:p>
                    <a:p>
                      <a:endParaRPr lang="pt-PT" baseline="0" dirty="0" smtClean="0"/>
                    </a:p>
                    <a:p>
                      <a:endParaRPr lang="pt-PT" baseline="0" dirty="0" smtClean="0"/>
                    </a:p>
                    <a:p>
                      <a:r>
                        <a:rPr lang="pt-PT" baseline="0" dirty="0" err="1" smtClean="0"/>
                        <a:t>Feb</a:t>
                      </a:r>
                      <a:r>
                        <a:rPr lang="pt-PT" baseline="0" dirty="0" smtClean="0"/>
                        <a:t> 2015</a:t>
                      </a:r>
                    </a:p>
                    <a:p>
                      <a:endParaRPr lang="pt-PT" baseline="0" dirty="0" smtClean="0"/>
                    </a:p>
                    <a:p>
                      <a:endParaRPr lang="pt-PT" baseline="0" dirty="0" smtClean="0"/>
                    </a:p>
                    <a:p>
                      <a:endParaRPr lang="pt-PT" baseline="0" dirty="0" smtClean="0"/>
                    </a:p>
                    <a:p>
                      <a:r>
                        <a:rPr lang="pt-PT" baseline="0" dirty="0" err="1" smtClean="0"/>
                        <a:t>Feb</a:t>
                      </a:r>
                      <a:r>
                        <a:rPr lang="pt-PT" baseline="0" dirty="0" smtClean="0"/>
                        <a:t>. 2015</a:t>
                      </a:r>
                    </a:p>
                    <a:p>
                      <a:endParaRPr lang="pt-PT" dirty="0" smtClean="0"/>
                    </a:p>
                    <a:p>
                      <a:endParaRPr lang="pt-PT" dirty="0"/>
                    </a:p>
                  </a:txBody>
                  <a:tcPr/>
                </a:tc>
              </a:tr>
              <a:tr h="370840">
                <a:tc>
                  <a:txBody>
                    <a:bodyPr/>
                    <a:lstStyle/>
                    <a:p>
                      <a:pPr lvl="0"/>
                      <a:r>
                        <a:rPr lang="pt-PT" b="1" dirty="0" err="1" smtClean="0"/>
                        <a:t>Brochures</a:t>
                      </a:r>
                      <a:r>
                        <a:rPr lang="pt-PT" b="1" dirty="0" smtClean="0"/>
                        <a:t> </a:t>
                      </a:r>
                    </a:p>
                    <a:p>
                      <a:endParaRPr lang="pt-PT" dirty="0" smtClean="0"/>
                    </a:p>
                    <a:p>
                      <a:r>
                        <a:rPr lang="pt-PT" dirty="0" smtClean="0"/>
                        <a:t>1Define </a:t>
                      </a:r>
                      <a:r>
                        <a:rPr lang="pt-PT" dirty="0" err="1" smtClean="0"/>
                        <a:t>contents</a:t>
                      </a:r>
                      <a:endParaRPr lang="pt-PT"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PT" dirty="0" smtClean="0"/>
                        <a:t>2Prepare </a:t>
                      </a:r>
                      <a:r>
                        <a:rPr lang="pt-PT" dirty="0" err="1" smtClean="0"/>
                        <a:t>draft</a:t>
                      </a:r>
                      <a:r>
                        <a:rPr lang="pt-PT"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pt-PT" dirty="0" smtClean="0"/>
                        <a:t>3Final </a:t>
                      </a:r>
                      <a:r>
                        <a:rPr lang="pt-PT" dirty="0" err="1" smtClean="0"/>
                        <a:t>Version</a:t>
                      </a:r>
                      <a:endParaRPr lang="pt-PT" dirty="0" smtClean="0"/>
                    </a:p>
                    <a:p>
                      <a:r>
                        <a:rPr lang="pt-PT" dirty="0" smtClean="0"/>
                        <a:t>4Printing/</a:t>
                      </a:r>
                      <a:r>
                        <a:rPr lang="pt-PT" dirty="0" err="1" smtClean="0"/>
                        <a:t>distribution</a:t>
                      </a:r>
                      <a:endParaRPr lang="pt-PT" dirty="0" smtClean="0"/>
                    </a:p>
                  </a:txBody>
                  <a:tcPr/>
                </a:tc>
                <a:tc>
                  <a:txBody>
                    <a:bodyPr/>
                    <a:lstStyle/>
                    <a:p>
                      <a:endParaRPr lang="pt-PT" dirty="0"/>
                    </a:p>
                    <a:p>
                      <a:endParaRPr lang="pt-PT" dirty="0"/>
                    </a:p>
                    <a:p>
                      <a:r>
                        <a:rPr lang="pt-PT" dirty="0" smtClean="0"/>
                        <a:t>Portugal </a:t>
                      </a:r>
                      <a:endParaRPr lang="pt-PT" dirty="0"/>
                    </a:p>
                  </a:txBody>
                  <a:tcPr/>
                </a:tc>
                <a:tc>
                  <a:txBody>
                    <a:bodyPr/>
                    <a:lstStyle/>
                    <a:p>
                      <a:endParaRPr lang="pt-PT" dirty="0"/>
                    </a:p>
                    <a:p>
                      <a:endParaRPr lang="pt-PT" dirty="0"/>
                    </a:p>
                    <a:p>
                      <a:r>
                        <a:rPr lang="pt-PT" dirty="0" err="1" smtClean="0"/>
                        <a:t>All</a:t>
                      </a:r>
                      <a:r>
                        <a:rPr lang="pt-PT" dirty="0" smtClean="0"/>
                        <a:t> </a:t>
                      </a:r>
                      <a:r>
                        <a:rPr lang="pt-PT" dirty="0" err="1" smtClean="0"/>
                        <a:t>partners</a:t>
                      </a:r>
                      <a:endParaRPr lang="pt-PT" dirty="0"/>
                    </a:p>
                  </a:txBody>
                  <a:tcPr/>
                </a:tc>
                <a:tc>
                  <a:txBody>
                    <a:bodyPr/>
                    <a:lstStyle/>
                    <a:p>
                      <a:r>
                        <a:rPr lang="pt-PT" dirty="0" smtClean="0"/>
                        <a:t>“</a:t>
                      </a:r>
                      <a:endParaRPr lang="pt-PT" dirty="0"/>
                    </a:p>
                  </a:txBody>
                  <a:tcPr/>
                </a:tc>
                <a:tc>
                  <a:txBody>
                    <a:bodyPr/>
                    <a:lstStyle/>
                    <a:p>
                      <a:endParaRPr lang="pt-PT" dirty="0" smtClean="0"/>
                    </a:p>
                    <a:p>
                      <a:endParaRPr lang="pt-PT" dirty="0" smtClean="0"/>
                    </a:p>
                    <a:p>
                      <a:r>
                        <a:rPr lang="pt-PT" dirty="0" smtClean="0"/>
                        <a:t>Jan 2015</a:t>
                      </a:r>
                    </a:p>
                    <a:p>
                      <a:r>
                        <a:rPr lang="pt-PT" dirty="0" err="1" smtClean="0"/>
                        <a:t>March</a:t>
                      </a:r>
                      <a:r>
                        <a:rPr lang="pt-PT" baseline="0" dirty="0" smtClean="0"/>
                        <a:t> </a:t>
                      </a:r>
                      <a:r>
                        <a:rPr lang="pt-PT" dirty="0" smtClean="0"/>
                        <a:t> 2015</a:t>
                      </a:r>
                    </a:p>
                    <a:p>
                      <a:r>
                        <a:rPr lang="pt-PT" dirty="0" err="1" smtClean="0"/>
                        <a:t>May</a:t>
                      </a:r>
                      <a:r>
                        <a:rPr lang="pt-PT" dirty="0" smtClean="0"/>
                        <a:t> 2015</a:t>
                      </a:r>
                    </a:p>
                    <a:p>
                      <a:r>
                        <a:rPr lang="pt-PT" dirty="0" err="1" smtClean="0"/>
                        <a:t>June</a:t>
                      </a:r>
                      <a:r>
                        <a:rPr lang="pt-PT" dirty="0" smtClean="0"/>
                        <a:t>- </a:t>
                      </a:r>
                      <a:r>
                        <a:rPr lang="pt-PT" dirty="0" err="1" smtClean="0"/>
                        <a:t>Oct</a:t>
                      </a:r>
                      <a:r>
                        <a:rPr lang="pt-PT" dirty="0" smtClean="0"/>
                        <a:t> 2015</a:t>
                      </a:r>
                      <a:endParaRPr lang="pt-PT" dirty="0"/>
                    </a:p>
                  </a:txBody>
                  <a:tcPr/>
                </a:tc>
              </a:tr>
              <a:tr h="370840">
                <a:tc>
                  <a:txBody>
                    <a:bodyPr/>
                    <a:lstStyle/>
                    <a:p>
                      <a:pPr lvl="0"/>
                      <a:r>
                        <a:rPr lang="pt-PT" dirty="0" err="1" smtClean="0"/>
                        <a:t>Flyers</a:t>
                      </a:r>
                      <a:r>
                        <a:rPr lang="pt-PT" dirty="0" smtClean="0"/>
                        <a:t> </a:t>
                      </a:r>
                    </a:p>
                    <a:p>
                      <a:pPr lvl="0"/>
                      <a:r>
                        <a:rPr lang="pt-PT" dirty="0" smtClean="0"/>
                        <a:t>1. </a:t>
                      </a:r>
                      <a:r>
                        <a:rPr lang="pt-PT" dirty="0" err="1" smtClean="0"/>
                        <a:t>Distribute</a:t>
                      </a:r>
                      <a:r>
                        <a:rPr lang="pt-PT" dirty="0" smtClean="0"/>
                        <a:t> to </a:t>
                      </a:r>
                      <a:r>
                        <a:rPr lang="pt-PT" dirty="0" err="1" smtClean="0"/>
                        <a:t>key</a:t>
                      </a:r>
                      <a:r>
                        <a:rPr lang="pt-PT" dirty="0" smtClean="0"/>
                        <a:t> </a:t>
                      </a:r>
                      <a:r>
                        <a:rPr lang="pt-PT" dirty="0" err="1" smtClean="0"/>
                        <a:t>audiences</a:t>
                      </a:r>
                      <a:r>
                        <a:rPr lang="pt-PT" dirty="0" smtClean="0"/>
                        <a:t> ( soft copies, in social </a:t>
                      </a:r>
                      <a:r>
                        <a:rPr lang="pt-PT" dirty="0" err="1" smtClean="0"/>
                        <a:t>networking</a:t>
                      </a:r>
                      <a:r>
                        <a:rPr lang="pt-PT" dirty="0" smtClean="0"/>
                        <a:t> media, face to face)</a:t>
                      </a:r>
                    </a:p>
                    <a:p>
                      <a:pPr lvl="0"/>
                      <a:endParaRPr lang="pt-PT" dirty="0" smtClean="0"/>
                    </a:p>
                    <a:p>
                      <a:pPr lvl="0"/>
                      <a:endParaRPr lang="pt-PT" dirty="0" smtClean="0"/>
                    </a:p>
                    <a:p>
                      <a:pPr lvl="0"/>
                      <a:endParaRPr lang="pt-PT" dirty="0" smtClean="0"/>
                    </a:p>
                    <a:p>
                      <a:pPr lvl="0"/>
                      <a:endParaRPr lang="pt-PT" dirty="0" smtClean="0"/>
                    </a:p>
                    <a:p>
                      <a:pPr lvl="0"/>
                      <a:endParaRPr lang="pt-PT" dirty="0" smtClean="0"/>
                    </a:p>
                    <a:p>
                      <a:pPr lvl="0"/>
                      <a:endParaRPr lang="pt-PT" dirty="0" smtClean="0"/>
                    </a:p>
                    <a:p>
                      <a:pPr lvl="0"/>
                      <a:r>
                        <a:rPr lang="pt-PT" dirty="0" smtClean="0"/>
                        <a:t>2.</a:t>
                      </a:r>
                      <a:r>
                        <a:rPr lang="pt-PT" baseline="0" dirty="0" smtClean="0"/>
                        <a:t> P</a:t>
                      </a:r>
                      <a:r>
                        <a:rPr lang="pt-PT" dirty="0" smtClean="0"/>
                        <a:t>repare more copies  </a:t>
                      </a:r>
                      <a:r>
                        <a:rPr lang="pt-PT" dirty="0" err="1" smtClean="0"/>
                        <a:t>flyers</a:t>
                      </a:r>
                      <a:r>
                        <a:rPr lang="pt-PT" dirty="0" smtClean="0"/>
                        <a:t>) </a:t>
                      </a:r>
                      <a:r>
                        <a:rPr lang="pt-PT" dirty="0" smtClean="0">
                          <a:solidFill>
                            <a:srgbClr val="FF0000"/>
                          </a:solidFill>
                        </a:rPr>
                        <a:t>(100 per </a:t>
                      </a:r>
                      <a:r>
                        <a:rPr lang="pt-PT" dirty="0" err="1" smtClean="0">
                          <a:solidFill>
                            <a:srgbClr val="FF0000"/>
                          </a:solidFill>
                        </a:rPr>
                        <a:t>partner</a:t>
                      </a:r>
                      <a:r>
                        <a:rPr lang="pt-PT" dirty="0" smtClean="0">
                          <a:solidFill>
                            <a:srgbClr val="FF0000"/>
                          </a:solidFill>
                        </a:rPr>
                        <a:t>)</a:t>
                      </a:r>
                    </a:p>
                  </a:txBody>
                  <a:tcPr/>
                </a:tc>
                <a:tc>
                  <a:txBody>
                    <a:bodyPr/>
                    <a:lstStyle/>
                    <a:p>
                      <a:endParaRPr lang="pt-PT" dirty="0" smtClean="0"/>
                    </a:p>
                    <a:p>
                      <a:r>
                        <a:rPr lang="pt-PT" dirty="0" err="1" smtClean="0"/>
                        <a:t>All</a:t>
                      </a:r>
                      <a:r>
                        <a:rPr lang="pt-PT" dirty="0" smtClean="0"/>
                        <a:t> </a:t>
                      </a:r>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smtClean="0"/>
                        <a:t>Portugal</a:t>
                      </a:r>
                      <a:endParaRPr lang="pt-PT" dirty="0"/>
                    </a:p>
                  </a:txBody>
                  <a:tcPr/>
                </a:tc>
                <a:tc>
                  <a:txBody>
                    <a:bodyPr/>
                    <a:lstStyle/>
                    <a:p>
                      <a:endParaRPr lang="pt-PT" dirty="0" smtClean="0"/>
                    </a:p>
                    <a:p>
                      <a:r>
                        <a:rPr lang="pt-PT" dirty="0" err="1" smtClean="0"/>
                        <a:t>All</a:t>
                      </a:r>
                      <a:r>
                        <a:rPr lang="pt-PT" dirty="0" smtClean="0"/>
                        <a:t> </a:t>
                      </a:r>
                      <a:r>
                        <a:rPr lang="pt-PT" dirty="0" err="1" smtClean="0"/>
                        <a:t>partners</a:t>
                      </a:r>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a:p>
                  </a:txBody>
                  <a:tcPr/>
                </a:tc>
                <a:tc>
                  <a:txBody>
                    <a:bodyPr/>
                    <a:lstStyle/>
                    <a:p>
                      <a:r>
                        <a:rPr lang="en-GB" sz="1800" kern="1200" dirty="0" smtClean="0">
                          <a:solidFill>
                            <a:schemeClr val="dk1"/>
                          </a:solidFill>
                          <a:effectLst/>
                          <a:latin typeface="+mn-lt"/>
                          <a:ea typeface="+mn-ea"/>
                          <a:cs typeface="+mn-cs"/>
                        </a:rPr>
                        <a:t>Distributed by each partner to local, regional &amp; national education, organisations &amp; agencies including key decision-makers &amp; government departments &amp; </a:t>
                      </a:r>
                      <a:r>
                        <a:rPr lang="pt-PT" dirty="0" smtClean="0"/>
                        <a:t> ENSEC </a:t>
                      </a:r>
                      <a:r>
                        <a:rPr lang="pt-PT" dirty="0" err="1" smtClean="0"/>
                        <a:t>participants</a:t>
                      </a:r>
                      <a:endParaRPr lang="pt-PT" dirty="0" smtClean="0"/>
                    </a:p>
                    <a:p>
                      <a:endParaRPr lang="pt-PT" dirty="0" smtClean="0"/>
                    </a:p>
                    <a:p>
                      <a:endParaRPr lang="pt-PT" dirty="0" smtClean="0"/>
                    </a:p>
                    <a:p>
                      <a:endParaRPr lang="pt-PT" dirty="0" smtClean="0"/>
                    </a:p>
                    <a:p>
                      <a:r>
                        <a:rPr lang="pt-PT" dirty="0" smtClean="0"/>
                        <a:t> </a:t>
                      </a:r>
                      <a:endParaRPr lang="pt-PT" sz="1800" kern="1200" dirty="0">
                        <a:solidFill>
                          <a:schemeClr val="dk1"/>
                        </a:solidFill>
                        <a:effectLst/>
                        <a:latin typeface="+mn-lt"/>
                        <a:ea typeface="+mn-ea"/>
                        <a:cs typeface="+mn-cs"/>
                      </a:endParaRPr>
                    </a:p>
                  </a:txBody>
                  <a:tcPr/>
                </a:tc>
                <a:tc>
                  <a:txBody>
                    <a:bodyPr/>
                    <a:lstStyle/>
                    <a:p>
                      <a:r>
                        <a:rPr lang="pt-PT" dirty="0" err="1" smtClean="0"/>
                        <a:t>Sep</a:t>
                      </a:r>
                      <a:r>
                        <a:rPr lang="pt-PT" dirty="0" smtClean="0"/>
                        <a:t> 2014– </a:t>
                      </a:r>
                      <a:r>
                        <a:rPr lang="pt-PT" dirty="0" err="1" smtClean="0"/>
                        <a:t>Nov</a:t>
                      </a:r>
                      <a:r>
                        <a:rPr lang="pt-PT" baseline="0" dirty="0" smtClean="0"/>
                        <a:t> </a:t>
                      </a:r>
                      <a:r>
                        <a:rPr lang="pt-PT" dirty="0" smtClean="0"/>
                        <a:t>2015</a:t>
                      </a:r>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endParaRPr lang="pt-PT" dirty="0" smtClean="0"/>
                    </a:p>
                    <a:p>
                      <a:r>
                        <a:rPr lang="pt-PT" dirty="0" err="1" smtClean="0"/>
                        <a:t>June</a:t>
                      </a:r>
                      <a:r>
                        <a:rPr lang="pt-PT" dirty="0" smtClean="0"/>
                        <a:t> 2015</a:t>
                      </a:r>
                      <a:endParaRPr lang="pt-PT" dirty="0"/>
                    </a:p>
                  </a:txBody>
                  <a:tcPr/>
                </a:tc>
              </a:tr>
              <a:tr h="370840">
                <a:tc>
                  <a:txBody>
                    <a:bodyPr/>
                    <a:lstStyle/>
                    <a:p>
                      <a:pPr lvl="0"/>
                      <a:r>
                        <a:rPr lang="pt-PT" b="1" dirty="0" smtClean="0"/>
                        <a:t>Web site </a:t>
                      </a:r>
                    </a:p>
                    <a:p>
                      <a:pPr marL="0" marR="0" lvl="0" indent="0" algn="l" defTabSz="914400" rtl="0" eaLnBrk="1" fontAlgn="auto" latinLnBrk="0" hangingPunct="1">
                        <a:lnSpc>
                          <a:spcPct val="100000"/>
                        </a:lnSpc>
                        <a:spcBef>
                          <a:spcPts val="0"/>
                        </a:spcBef>
                        <a:spcAft>
                          <a:spcPts val="0"/>
                        </a:spcAft>
                        <a:buClrTx/>
                        <a:buSzTx/>
                        <a:buFontTx/>
                        <a:buNone/>
                        <a:tabLst/>
                        <a:defRPr/>
                      </a:pPr>
                      <a:r>
                        <a:rPr lang="pt-PT" dirty="0" err="1" smtClean="0"/>
                        <a:t>Introduction</a:t>
                      </a:r>
                      <a:r>
                        <a:rPr lang="pt-PT" dirty="0" smtClean="0"/>
                        <a:t> </a:t>
                      </a:r>
                      <a:r>
                        <a:rPr lang="pt-PT" dirty="0" err="1" smtClean="0"/>
                        <a:t>of</a:t>
                      </a:r>
                      <a:r>
                        <a:rPr lang="pt-PT" baseline="0" dirty="0" smtClean="0"/>
                        <a:t> </a:t>
                      </a:r>
                      <a:r>
                        <a:rPr lang="pt-PT" dirty="0" err="1" smtClean="0"/>
                        <a:t>rescur</a:t>
                      </a:r>
                      <a:r>
                        <a:rPr lang="pt-PT" dirty="0" smtClean="0"/>
                        <a:t> </a:t>
                      </a:r>
                      <a:r>
                        <a:rPr lang="pt-PT" dirty="0" err="1" smtClean="0"/>
                        <a:t>project-videoscribe</a:t>
                      </a:r>
                      <a:endParaRPr lang="pt-PT" dirty="0" smtClean="0"/>
                    </a:p>
                    <a:p>
                      <a:pPr lvl="0"/>
                      <a:endParaRPr lang="pt-PT" b="1" dirty="0" smtClean="0"/>
                    </a:p>
                    <a:p>
                      <a:pPr lvl="0"/>
                      <a:r>
                        <a:rPr lang="pt-PT" dirty="0" smtClean="0"/>
                        <a:t>1.Upload Portugal vídeo clip (</a:t>
                      </a:r>
                      <a:r>
                        <a:rPr lang="pt-PT" dirty="0" err="1" smtClean="0"/>
                        <a:t>public</a:t>
                      </a:r>
                      <a:r>
                        <a:rPr lang="pt-PT" dirty="0" smtClean="0"/>
                        <a:t>) </a:t>
                      </a:r>
                      <a:r>
                        <a:rPr lang="pt-PT" dirty="0" err="1" smtClean="0"/>
                        <a:t>En</a:t>
                      </a:r>
                      <a:r>
                        <a:rPr lang="pt-PT" dirty="0" smtClean="0"/>
                        <a:t> </a:t>
                      </a:r>
                      <a:r>
                        <a:rPr lang="pt-PT" dirty="0" err="1" smtClean="0"/>
                        <a:t>version</a:t>
                      </a:r>
                      <a:r>
                        <a:rPr lang="pt-PT" dirty="0" smtClean="0"/>
                        <a:t> ( no </a:t>
                      </a:r>
                      <a:r>
                        <a:rPr lang="pt-PT" dirty="0" err="1" smtClean="0"/>
                        <a:t>sound</a:t>
                      </a:r>
                      <a:r>
                        <a:rPr lang="pt-PT" dirty="0" smtClean="0"/>
                        <a:t>) </a:t>
                      </a:r>
                    </a:p>
                    <a:p>
                      <a:pPr lvl="0"/>
                      <a:r>
                        <a:rPr lang="pt-PT" dirty="0" smtClean="0"/>
                        <a:t>2. </a:t>
                      </a:r>
                      <a:r>
                        <a:rPr lang="pt-PT" dirty="0" err="1" smtClean="0"/>
                        <a:t>Produce</a:t>
                      </a:r>
                      <a:r>
                        <a:rPr lang="pt-PT" baseline="0" dirty="0" smtClean="0"/>
                        <a:t> </a:t>
                      </a:r>
                      <a:r>
                        <a:rPr lang="pt-PT" baseline="0" dirty="0" err="1" smtClean="0"/>
                        <a:t>text</a:t>
                      </a:r>
                      <a:r>
                        <a:rPr lang="pt-PT" baseline="0" dirty="0" smtClean="0"/>
                        <a:t> to </a:t>
                      </a:r>
                      <a:r>
                        <a:rPr lang="pt-PT" baseline="0" dirty="0" err="1" smtClean="0"/>
                        <a:t>be</a:t>
                      </a:r>
                      <a:r>
                        <a:rPr lang="pt-PT" baseline="0" dirty="0" smtClean="0"/>
                        <a:t> </a:t>
                      </a:r>
                      <a:r>
                        <a:rPr lang="pt-PT" baseline="0" dirty="0" err="1" smtClean="0"/>
                        <a:t>taped</a:t>
                      </a:r>
                      <a:r>
                        <a:rPr lang="pt-PT" baseline="0" dirty="0" smtClean="0"/>
                        <a:t> </a:t>
                      </a:r>
                    </a:p>
                    <a:p>
                      <a:pPr lvl="0"/>
                      <a:r>
                        <a:rPr lang="pt-PT" baseline="0" dirty="0" smtClean="0"/>
                        <a:t>3. Each partner record the text sound and send to P6 </a:t>
                      </a:r>
                    </a:p>
                    <a:p>
                      <a:pPr lvl="0"/>
                      <a:r>
                        <a:rPr lang="pt-PT" baseline="0" dirty="0" smtClean="0"/>
                        <a:t>4. Prepare </a:t>
                      </a:r>
                      <a:r>
                        <a:rPr lang="pt-PT" baseline="0" dirty="0" err="1" smtClean="0"/>
                        <a:t>video</a:t>
                      </a:r>
                      <a:r>
                        <a:rPr lang="pt-PT" baseline="0" dirty="0" smtClean="0"/>
                        <a:t> in </a:t>
                      </a:r>
                      <a:r>
                        <a:rPr lang="pt-PT" baseline="0" dirty="0" err="1" smtClean="0"/>
                        <a:t>each</a:t>
                      </a:r>
                      <a:r>
                        <a:rPr lang="pt-PT" baseline="0" dirty="0" smtClean="0"/>
                        <a:t> </a:t>
                      </a:r>
                      <a:r>
                        <a:rPr lang="pt-PT" baseline="0" dirty="0" err="1" smtClean="0"/>
                        <a:t>partner</a:t>
                      </a:r>
                      <a:r>
                        <a:rPr lang="pt-PT" baseline="0" dirty="0" smtClean="0"/>
                        <a:t> </a:t>
                      </a:r>
                      <a:r>
                        <a:rPr lang="pt-PT" baseline="0" dirty="0" err="1" smtClean="0"/>
                        <a:t>language</a:t>
                      </a:r>
                      <a:r>
                        <a:rPr lang="pt-PT" baseline="0" dirty="0" smtClean="0"/>
                        <a:t> </a:t>
                      </a:r>
                      <a:r>
                        <a:rPr lang="pt-PT" baseline="0" dirty="0" err="1" smtClean="0"/>
                        <a:t>and</a:t>
                      </a:r>
                      <a:r>
                        <a:rPr lang="pt-PT" baseline="0" dirty="0" smtClean="0"/>
                        <a:t> </a:t>
                      </a:r>
                      <a:r>
                        <a:rPr lang="pt-PT" baseline="0" dirty="0" err="1" smtClean="0"/>
                        <a:t>upload</a:t>
                      </a:r>
                      <a:r>
                        <a:rPr lang="pt-PT" baseline="0" dirty="0" smtClean="0"/>
                        <a:t> i</a:t>
                      </a:r>
                      <a:r>
                        <a:rPr lang="pt-PT" dirty="0" smtClean="0"/>
                        <a:t>n </a:t>
                      </a:r>
                      <a:r>
                        <a:rPr lang="pt-PT" dirty="0" err="1" smtClean="0"/>
                        <a:t>rescur</a:t>
                      </a:r>
                      <a:r>
                        <a:rPr lang="pt-PT" dirty="0" smtClean="0"/>
                        <a:t> web site</a:t>
                      </a:r>
                    </a:p>
                  </a:txBody>
                  <a:tcPr/>
                </a:tc>
                <a:tc>
                  <a:txBody>
                    <a:bodyPr/>
                    <a:lstStyle/>
                    <a:p>
                      <a:endParaRPr lang="pt-PT" dirty="0" smtClean="0"/>
                    </a:p>
                    <a:p>
                      <a:endParaRPr lang="pt-PT" dirty="0" smtClean="0"/>
                    </a:p>
                    <a:p>
                      <a:endParaRPr lang="pt-PT" dirty="0" smtClean="0"/>
                    </a:p>
                    <a:p>
                      <a:endParaRPr lang="pt-PT" dirty="0" smtClean="0"/>
                    </a:p>
                    <a:p>
                      <a:endParaRPr lang="pt-PT" dirty="0" smtClean="0"/>
                    </a:p>
                    <a:p>
                      <a:r>
                        <a:rPr lang="pt-PT" dirty="0" smtClean="0"/>
                        <a:t>Portugal</a:t>
                      </a:r>
                    </a:p>
                    <a:p>
                      <a:endParaRPr lang="pt-PT" dirty="0" smtClean="0"/>
                    </a:p>
                    <a:p>
                      <a:endParaRPr lang="pt-PT" dirty="0" smtClean="0"/>
                    </a:p>
                    <a:p>
                      <a:endParaRPr lang="pt-PT" dirty="0" smtClean="0"/>
                    </a:p>
                    <a:p>
                      <a:endParaRPr lang="pt-PT" dirty="0" smtClean="0"/>
                    </a:p>
                    <a:p>
                      <a:r>
                        <a:rPr lang="pt-PT" dirty="0" smtClean="0"/>
                        <a:t>Portugal ??</a:t>
                      </a:r>
                    </a:p>
                    <a:p>
                      <a:endParaRPr lang="pt-PT" dirty="0" smtClean="0"/>
                    </a:p>
                    <a:p>
                      <a:r>
                        <a:rPr lang="pt-PT" dirty="0" err="1" smtClean="0"/>
                        <a:t>All</a:t>
                      </a:r>
                      <a:endParaRPr lang="pt-PT" dirty="0" smtClean="0"/>
                    </a:p>
                    <a:p>
                      <a:endParaRPr lang="pt-PT" dirty="0" smtClean="0"/>
                    </a:p>
                    <a:p>
                      <a:endParaRPr lang="pt-PT" dirty="0" smtClean="0"/>
                    </a:p>
                    <a:p>
                      <a:endParaRPr lang="pt-PT" dirty="0" smtClean="0"/>
                    </a:p>
                    <a:p>
                      <a:r>
                        <a:rPr lang="pt-PT" dirty="0" smtClean="0"/>
                        <a:t>Portugal</a:t>
                      </a:r>
                      <a:endParaRPr lang="pt-PT" dirty="0"/>
                    </a:p>
                  </a:txBody>
                  <a:tcPr/>
                </a:tc>
                <a:tc>
                  <a:txBody>
                    <a:bodyPr/>
                    <a:lstStyle/>
                    <a:p>
                      <a:endParaRPr lang="pt-PT" dirty="0" smtClean="0"/>
                    </a:p>
                    <a:p>
                      <a:endParaRPr lang="pt-PT" dirty="0" smtClean="0"/>
                    </a:p>
                    <a:p>
                      <a:endParaRPr lang="pt-PT" dirty="0" smtClean="0"/>
                    </a:p>
                    <a:p>
                      <a:endParaRPr lang="pt-PT" dirty="0" smtClean="0"/>
                    </a:p>
                    <a:p>
                      <a:endParaRPr lang="pt-PT" dirty="0" smtClean="0"/>
                    </a:p>
                    <a:p>
                      <a:r>
                        <a:rPr lang="pt-PT" dirty="0" smtClean="0"/>
                        <a:t>Portugal</a:t>
                      </a:r>
                    </a:p>
                    <a:p>
                      <a:endParaRPr lang="pt-PT" dirty="0" smtClean="0"/>
                    </a:p>
                    <a:p>
                      <a:endParaRPr lang="pt-PT" dirty="0" smtClean="0"/>
                    </a:p>
                    <a:p>
                      <a:endParaRPr lang="pt-PT" dirty="0" smtClean="0"/>
                    </a:p>
                    <a:p>
                      <a:endParaRPr lang="pt-PT" dirty="0" smtClean="0"/>
                    </a:p>
                    <a:p>
                      <a:r>
                        <a:rPr lang="pt-PT" dirty="0" smtClean="0"/>
                        <a:t>Portugal</a:t>
                      </a:r>
                    </a:p>
                    <a:p>
                      <a:endParaRPr lang="pt-PT" dirty="0" smtClean="0"/>
                    </a:p>
                    <a:p>
                      <a:r>
                        <a:rPr lang="pt-PT" dirty="0" err="1" smtClean="0"/>
                        <a:t>All</a:t>
                      </a:r>
                      <a:endParaRPr lang="pt-PT" dirty="0" smtClean="0"/>
                    </a:p>
                    <a:p>
                      <a:endParaRPr lang="pt-PT" dirty="0" smtClean="0"/>
                    </a:p>
                    <a:p>
                      <a:endParaRPr lang="pt-PT" dirty="0" smtClean="0"/>
                    </a:p>
                    <a:p>
                      <a:endParaRPr lang="pt-PT" dirty="0" smtClean="0"/>
                    </a:p>
                    <a:p>
                      <a:r>
                        <a:rPr lang="pt-PT" dirty="0" err="1" smtClean="0"/>
                        <a:t>All</a:t>
                      </a:r>
                      <a:r>
                        <a:rPr lang="pt-PT" dirty="0" smtClean="0"/>
                        <a:t> </a:t>
                      </a:r>
                      <a:r>
                        <a:rPr lang="pt-PT" dirty="0" err="1" smtClean="0"/>
                        <a:t>partners</a:t>
                      </a:r>
                      <a:endParaRPr lang="pt-PT" dirty="0"/>
                    </a:p>
                  </a:txBody>
                  <a:tcPr/>
                </a:tc>
                <a:tc>
                  <a:txBody>
                    <a:bodyPr/>
                    <a:lstStyle/>
                    <a:p>
                      <a:endParaRPr lang="pt-PT" dirty="0" smtClean="0"/>
                    </a:p>
                    <a:p>
                      <a:endParaRPr lang="pt-PT" dirty="0" smtClean="0"/>
                    </a:p>
                    <a:p>
                      <a:endParaRPr lang="pt-PT" dirty="0" smtClean="0"/>
                    </a:p>
                    <a:p>
                      <a:endParaRPr lang="pt-PT" dirty="0" smtClean="0"/>
                    </a:p>
                    <a:p>
                      <a:endParaRPr lang="pt-PT" dirty="0" smtClean="0"/>
                    </a:p>
                    <a:p>
                      <a:r>
                        <a:rPr lang="pt-PT" dirty="0" smtClean="0"/>
                        <a:t>“</a:t>
                      </a:r>
                    </a:p>
                    <a:p>
                      <a:endParaRPr lang="pt-PT" dirty="0" smtClean="0"/>
                    </a:p>
                    <a:p>
                      <a:endParaRPr lang="pt-PT" dirty="0" smtClean="0"/>
                    </a:p>
                    <a:p>
                      <a:endParaRPr lang="pt-PT" dirty="0" smtClean="0"/>
                    </a:p>
                    <a:p>
                      <a:endParaRPr lang="pt-PT" dirty="0" smtClean="0"/>
                    </a:p>
                    <a:p>
                      <a:r>
                        <a:rPr lang="pt-PT" dirty="0" smtClean="0"/>
                        <a:t>“</a:t>
                      </a:r>
                    </a:p>
                    <a:p>
                      <a:endParaRPr lang="pt-PT" dirty="0" smtClean="0"/>
                    </a:p>
                    <a:p>
                      <a:r>
                        <a:rPr lang="pt-PT" dirty="0" smtClean="0"/>
                        <a:t>“</a:t>
                      </a:r>
                    </a:p>
                    <a:p>
                      <a:endParaRPr lang="pt-PT" dirty="0" smtClean="0"/>
                    </a:p>
                    <a:p>
                      <a:endParaRPr lang="pt-PT" dirty="0" smtClean="0"/>
                    </a:p>
                    <a:p>
                      <a:endParaRPr lang="pt-PT" dirty="0" smtClean="0"/>
                    </a:p>
                    <a:p>
                      <a:r>
                        <a:rPr lang="pt-PT" dirty="0" smtClean="0"/>
                        <a:t>“</a:t>
                      </a:r>
                      <a:endParaRPr lang="pt-PT" dirty="0"/>
                    </a:p>
                  </a:txBody>
                  <a:tcPr/>
                </a:tc>
                <a:tc>
                  <a:txBody>
                    <a:bodyPr/>
                    <a:lstStyle/>
                    <a:p>
                      <a:endParaRPr lang="pt-PT" dirty="0"/>
                    </a:p>
                    <a:p>
                      <a:endParaRPr lang="pt-PT" dirty="0" smtClean="0"/>
                    </a:p>
                    <a:p>
                      <a:endParaRPr lang="pt-PT" dirty="0" smtClean="0"/>
                    </a:p>
                    <a:p>
                      <a:endParaRPr lang="pt-PT" dirty="0" smtClean="0"/>
                    </a:p>
                    <a:p>
                      <a:r>
                        <a:rPr lang="pt-PT" dirty="0" smtClean="0"/>
                        <a:t>22 </a:t>
                      </a:r>
                      <a:r>
                        <a:rPr lang="pt-PT" dirty="0" err="1" smtClean="0"/>
                        <a:t>September</a:t>
                      </a:r>
                      <a:r>
                        <a:rPr lang="pt-PT" dirty="0" smtClean="0"/>
                        <a:t> 2015</a:t>
                      </a:r>
                    </a:p>
                    <a:p>
                      <a:endParaRPr lang="pt-PT" dirty="0" smtClean="0"/>
                    </a:p>
                    <a:p>
                      <a:endParaRPr lang="pt-PT" dirty="0" smtClean="0"/>
                    </a:p>
                    <a:p>
                      <a:endParaRPr lang="pt-PT" dirty="0" smtClean="0"/>
                    </a:p>
                    <a:p>
                      <a:endParaRPr lang="pt-PT" dirty="0" smtClean="0"/>
                    </a:p>
                    <a:p>
                      <a:r>
                        <a:rPr lang="pt-PT" dirty="0" err="1" smtClean="0"/>
                        <a:t>October</a:t>
                      </a:r>
                      <a:r>
                        <a:rPr lang="pt-PT" dirty="0" smtClean="0"/>
                        <a:t> 2015</a:t>
                      </a:r>
                    </a:p>
                    <a:p>
                      <a:endParaRPr lang="pt-PT" dirty="0" smtClean="0"/>
                    </a:p>
                    <a:p>
                      <a:endParaRPr lang="pt-PT" dirty="0" smtClean="0"/>
                    </a:p>
                    <a:p>
                      <a:r>
                        <a:rPr lang="pt-PT" dirty="0" err="1" smtClean="0"/>
                        <a:t>November</a:t>
                      </a:r>
                      <a:r>
                        <a:rPr lang="pt-PT" dirty="0" smtClean="0"/>
                        <a:t> 2015</a:t>
                      </a:r>
                    </a:p>
                    <a:p>
                      <a:endParaRPr lang="pt-PT" dirty="0" smtClean="0"/>
                    </a:p>
                    <a:p>
                      <a:endParaRPr lang="pt-PT" dirty="0" smtClean="0"/>
                    </a:p>
                    <a:p>
                      <a:endParaRPr lang="pt-PT" dirty="0" smtClean="0"/>
                    </a:p>
                    <a:p>
                      <a:r>
                        <a:rPr lang="pt-PT" dirty="0" err="1" smtClean="0"/>
                        <a:t>December</a:t>
                      </a:r>
                      <a:r>
                        <a:rPr lang="pt-PT" dirty="0" smtClean="0"/>
                        <a:t> 2015</a:t>
                      </a:r>
                      <a:endParaRPr lang="pt-PT" dirty="0"/>
                    </a:p>
                  </a:txBody>
                  <a:tcPr/>
                </a:tc>
              </a:tr>
              <a:tr h="370840">
                <a:tc>
                  <a:txBody>
                    <a:bodyPr/>
                    <a:lstStyle/>
                    <a:p>
                      <a:pPr lvl="0"/>
                      <a:r>
                        <a:rPr lang="pt-PT" b="1" dirty="0" smtClean="0">
                          <a:solidFill>
                            <a:srgbClr val="FF0000"/>
                          </a:solidFill>
                        </a:rPr>
                        <a:t>Prepare </a:t>
                      </a:r>
                      <a:r>
                        <a:rPr lang="pt-PT" b="1" dirty="0" err="1" smtClean="0">
                          <a:solidFill>
                            <a:srgbClr val="FF0000"/>
                          </a:solidFill>
                        </a:rPr>
                        <a:t>video</a:t>
                      </a:r>
                      <a:r>
                        <a:rPr lang="pt-PT" b="1" dirty="0" smtClean="0">
                          <a:solidFill>
                            <a:srgbClr val="FF0000"/>
                          </a:solidFill>
                        </a:rPr>
                        <a:t> </a:t>
                      </a:r>
                    </a:p>
                    <a:p>
                      <a:pPr lvl="0"/>
                      <a:r>
                        <a:rPr lang="pt-PT" b="1" dirty="0" smtClean="0">
                          <a:solidFill>
                            <a:srgbClr val="FF0000"/>
                          </a:solidFill>
                        </a:rPr>
                        <a:t>(curriculum; manual for </a:t>
                      </a:r>
                      <a:r>
                        <a:rPr lang="pt-PT" b="1" dirty="0" err="1" smtClean="0">
                          <a:solidFill>
                            <a:srgbClr val="FF0000"/>
                          </a:solidFill>
                        </a:rPr>
                        <a:t>parents</a:t>
                      </a:r>
                      <a:r>
                        <a:rPr lang="pt-PT" b="1" dirty="0" smtClean="0">
                          <a:solidFill>
                            <a:srgbClr val="FF0000"/>
                          </a:solidFill>
                        </a:rPr>
                        <a:t>)</a:t>
                      </a:r>
                    </a:p>
                    <a:p>
                      <a:pPr lvl="0"/>
                      <a:endParaRPr lang="pt-PT" b="1" dirty="0" smtClean="0">
                        <a:solidFill>
                          <a:srgbClr val="FF0000"/>
                        </a:solidFill>
                      </a:endParaRPr>
                    </a:p>
                  </a:txBody>
                  <a:tcPr/>
                </a:tc>
                <a:tc>
                  <a:txBody>
                    <a:bodyPr/>
                    <a:lstStyle/>
                    <a:p>
                      <a:endParaRPr lang="pt-PT" dirty="0" smtClean="0"/>
                    </a:p>
                    <a:p>
                      <a:r>
                        <a:rPr lang="pt-PT" dirty="0" smtClean="0"/>
                        <a:t>Portugal</a:t>
                      </a:r>
                      <a:endParaRPr lang="pt-PT" dirty="0"/>
                    </a:p>
                  </a:txBody>
                  <a:tcPr/>
                </a:tc>
                <a:tc>
                  <a:txBody>
                    <a:bodyPr/>
                    <a:lstStyle/>
                    <a:p>
                      <a:endParaRPr lang="pt-PT" dirty="0" smtClean="0"/>
                    </a:p>
                    <a:p>
                      <a:r>
                        <a:rPr lang="pt-PT" dirty="0" err="1" smtClean="0"/>
                        <a:t>All</a:t>
                      </a:r>
                      <a:r>
                        <a:rPr lang="pt-PT" dirty="0" smtClean="0"/>
                        <a:t> </a:t>
                      </a:r>
                      <a:r>
                        <a:rPr lang="pt-PT" dirty="0" err="1" smtClean="0"/>
                        <a:t>partners</a:t>
                      </a:r>
                      <a:endParaRPr lang="pt-PT" dirty="0"/>
                    </a:p>
                  </a:txBody>
                  <a:tcPr/>
                </a:tc>
                <a:tc>
                  <a:txBody>
                    <a:bodyPr/>
                    <a:lstStyle/>
                    <a:p>
                      <a:endParaRPr lang="pt-PT" dirty="0" smtClean="0"/>
                    </a:p>
                    <a:p>
                      <a:r>
                        <a:rPr lang="pt-PT" dirty="0" smtClean="0"/>
                        <a:t>“</a:t>
                      </a:r>
                      <a:endParaRPr lang="pt-PT" dirty="0"/>
                    </a:p>
                  </a:txBody>
                  <a:tcPr/>
                </a:tc>
                <a:tc>
                  <a:txBody>
                    <a:bodyPr/>
                    <a:lstStyle/>
                    <a:p>
                      <a:endParaRPr lang="pt-PT" dirty="0" smtClean="0"/>
                    </a:p>
                    <a:p>
                      <a:r>
                        <a:rPr lang="pt-PT" dirty="0" err="1" smtClean="0"/>
                        <a:t>July</a:t>
                      </a:r>
                      <a:r>
                        <a:rPr lang="pt-PT" dirty="0" smtClean="0"/>
                        <a:t>- </a:t>
                      </a:r>
                      <a:r>
                        <a:rPr lang="pt-PT" dirty="0" err="1" smtClean="0"/>
                        <a:t>Oct</a:t>
                      </a:r>
                      <a:r>
                        <a:rPr lang="pt-PT" dirty="0" smtClean="0"/>
                        <a:t> 2015</a:t>
                      </a:r>
                      <a:endParaRPr lang="pt-PT" dirty="0"/>
                    </a:p>
                  </a:txBody>
                  <a:tcPr/>
                </a:tc>
              </a:tr>
            </a:tbl>
          </a:graphicData>
        </a:graphic>
      </p:graphicFrame>
    </p:spTree>
    <p:extLst>
      <p:ext uri="{BB962C8B-B14F-4D97-AF65-F5344CB8AC3E}">
        <p14:creationId xmlns:p14="http://schemas.microsoft.com/office/powerpoint/2010/main" val="3225223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Exploitation</a:t>
            </a:r>
            <a:endParaRPr lang="pt-PT" dirty="0"/>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1210093969"/>
              </p:ext>
            </p:extLst>
          </p:nvPr>
        </p:nvGraphicFramePr>
        <p:xfrm>
          <a:off x="838200" y="1825625"/>
          <a:ext cx="10515600" cy="131724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a:txBody>
                    <a:bodyPr/>
                    <a:lstStyle/>
                    <a:p>
                      <a:r>
                        <a:rPr lang="pt-PT" dirty="0" err="1" smtClean="0"/>
                        <a:t>Activity</a:t>
                      </a:r>
                      <a:endParaRPr lang="pt-PT" dirty="0"/>
                    </a:p>
                  </a:txBody>
                  <a:tcPr/>
                </a:tc>
                <a:tc>
                  <a:txBody>
                    <a:bodyPr/>
                    <a:lstStyle/>
                    <a:p>
                      <a:r>
                        <a:rPr lang="pt-PT" dirty="0" err="1" smtClean="0"/>
                        <a:t>Responsability</a:t>
                      </a:r>
                      <a:endParaRPr lang="pt-PT" dirty="0"/>
                    </a:p>
                  </a:txBody>
                  <a:tcPr/>
                </a:tc>
                <a:tc>
                  <a:txBody>
                    <a:bodyPr/>
                    <a:lstStyle/>
                    <a:p>
                      <a:r>
                        <a:rPr lang="pt-PT" dirty="0" err="1" smtClean="0"/>
                        <a:t>Contributors</a:t>
                      </a:r>
                      <a:endParaRPr lang="pt-PT" dirty="0"/>
                    </a:p>
                  </a:txBody>
                  <a:tcPr/>
                </a:tc>
                <a:tc>
                  <a:txBody>
                    <a:bodyPr/>
                    <a:lstStyle/>
                    <a:p>
                      <a:r>
                        <a:rPr lang="pt-PT" dirty="0" smtClean="0"/>
                        <a:t>Target </a:t>
                      </a:r>
                      <a:r>
                        <a:rPr lang="pt-PT" dirty="0" err="1" smtClean="0"/>
                        <a:t>audience</a:t>
                      </a:r>
                      <a:endParaRPr lang="pt-PT" dirty="0"/>
                    </a:p>
                  </a:txBody>
                  <a:tcPr/>
                </a:tc>
                <a:tc>
                  <a:txBody>
                    <a:bodyPr/>
                    <a:lstStyle/>
                    <a:p>
                      <a:r>
                        <a:rPr lang="pt-PT" dirty="0" err="1" smtClean="0"/>
                        <a:t>Timescale</a:t>
                      </a:r>
                      <a:endParaRPr lang="pt-P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800" b="0" u="none" dirty="0" err="1" smtClean="0">
                          <a:latin typeface="+mn-lt"/>
                          <a:ea typeface="Times New Roman" panose="02020603050405020304" pitchFamily="18" charset="0"/>
                        </a:rPr>
                        <a:t>Send</a:t>
                      </a:r>
                      <a:r>
                        <a:rPr lang="pt-PT" sz="1800" b="0" u="none" dirty="0" smtClean="0">
                          <a:latin typeface="+mn-lt"/>
                          <a:ea typeface="Times New Roman" panose="02020603050405020304" pitchFamily="18" charset="0"/>
                        </a:rPr>
                        <a:t> final </a:t>
                      </a:r>
                      <a:r>
                        <a:rPr lang="pt-PT" sz="1800" b="0" u="none" dirty="0" err="1" smtClean="0">
                          <a:latin typeface="+mn-lt"/>
                          <a:ea typeface="Times New Roman" panose="02020603050405020304" pitchFamily="18" charset="0"/>
                        </a:rPr>
                        <a:t>products</a:t>
                      </a:r>
                      <a:r>
                        <a:rPr lang="pt-PT" sz="1800" b="0" u="none" baseline="0" dirty="0" smtClean="0">
                          <a:latin typeface="+mn-lt"/>
                          <a:ea typeface="Times New Roman" panose="02020603050405020304" pitchFamily="18" charset="0"/>
                        </a:rPr>
                        <a:t> to local, regional </a:t>
                      </a:r>
                      <a:r>
                        <a:rPr lang="pt-PT" sz="1800" b="0" u="none" baseline="0" dirty="0" err="1" smtClean="0">
                          <a:latin typeface="+mn-lt"/>
                          <a:ea typeface="Times New Roman" panose="02020603050405020304" pitchFamily="18" charset="0"/>
                        </a:rPr>
                        <a:t>and</a:t>
                      </a:r>
                      <a:r>
                        <a:rPr lang="pt-PT" sz="1800" b="0" u="none" baseline="0" dirty="0" smtClean="0">
                          <a:latin typeface="+mn-lt"/>
                          <a:ea typeface="Times New Roman" panose="02020603050405020304" pitchFamily="18" charset="0"/>
                        </a:rPr>
                        <a:t> </a:t>
                      </a:r>
                      <a:r>
                        <a:rPr lang="pt-PT" sz="1800" b="0" u="none" baseline="0" dirty="0" err="1" smtClean="0">
                          <a:latin typeface="+mn-lt"/>
                          <a:ea typeface="Times New Roman" panose="02020603050405020304" pitchFamily="18" charset="0"/>
                        </a:rPr>
                        <a:t>national</a:t>
                      </a:r>
                      <a:r>
                        <a:rPr lang="pt-PT" sz="1800" b="0" u="none" baseline="0" dirty="0" smtClean="0">
                          <a:latin typeface="+mn-lt"/>
                          <a:ea typeface="Times New Roman" panose="02020603050405020304" pitchFamily="18" charset="0"/>
                        </a:rPr>
                        <a:t> </a:t>
                      </a:r>
                      <a:r>
                        <a:rPr lang="pt-PT" sz="1800" b="0" u="none" baseline="0" dirty="0" err="1" smtClean="0">
                          <a:latin typeface="+mn-lt"/>
                          <a:ea typeface="Times New Roman" panose="02020603050405020304" pitchFamily="18" charset="0"/>
                        </a:rPr>
                        <a:t>education</a:t>
                      </a:r>
                      <a:r>
                        <a:rPr lang="pt-PT" sz="1800" b="0" u="none" baseline="0" dirty="0" smtClean="0">
                          <a:latin typeface="+mn-lt"/>
                          <a:ea typeface="Times New Roman" panose="02020603050405020304" pitchFamily="18" charset="0"/>
                        </a:rPr>
                        <a:t> </a:t>
                      </a:r>
                      <a:r>
                        <a:rPr lang="pt-PT" sz="1800" b="0" u="none" baseline="0" dirty="0" err="1" smtClean="0">
                          <a:latin typeface="+mn-lt"/>
                          <a:ea typeface="Times New Roman" panose="02020603050405020304" pitchFamily="18" charset="0"/>
                        </a:rPr>
                        <a:t>boards</a:t>
                      </a:r>
                      <a:r>
                        <a:rPr lang="pt-PT" sz="1800" b="0" u="none" baseline="0" dirty="0" smtClean="0">
                          <a:latin typeface="+mn-lt"/>
                          <a:ea typeface="Times New Roman" panose="02020603050405020304" pitchFamily="18" charset="0"/>
                        </a:rPr>
                        <a:t> </a:t>
                      </a:r>
                      <a:endParaRPr lang="pt-PT" sz="1800" b="0" u="none" dirty="0" smtClean="0">
                        <a:latin typeface="+mn-lt"/>
                        <a:ea typeface="Times New Roman" panose="02020603050405020304" pitchFamily="18" charset="0"/>
                      </a:endParaRPr>
                    </a:p>
                  </a:txBody>
                  <a:tcPr/>
                </a:tc>
                <a:tc>
                  <a:txBody>
                    <a:bodyPr/>
                    <a:lstStyle/>
                    <a:p>
                      <a:r>
                        <a:rPr lang="pt-PT" dirty="0" err="1" smtClean="0"/>
                        <a:t>Each</a:t>
                      </a:r>
                      <a:r>
                        <a:rPr lang="pt-PT" dirty="0" smtClean="0"/>
                        <a:t> </a:t>
                      </a:r>
                      <a:r>
                        <a:rPr lang="pt-PT" dirty="0" err="1" smtClean="0"/>
                        <a:t>partner</a:t>
                      </a:r>
                      <a:endParaRPr lang="pt-PT" dirty="0"/>
                    </a:p>
                  </a:txBody>
                  <a:tcPr/>
                </a:tc>
                <a:tc>
                  <a:txBody>
                    <a:bodyPr/>
                    <a:lstStyle/>
                    <a:p>
                      <a:r>
                        <a:rPr lang="pt-PT" dirty="0" err="1" smtClean="0"/>
                        <a:t>All</a:t>
                      </a:r>
                      <a:r>
                        <a:rPr lang="pt-PT" dirty="0" smtClean="0"/>
                        <a:t> </a:t>
                      </a:r>
                      <a:r>
                        <a:rPr lang="pt-PT" dirty="0" err="1" smtClean="0"/>
                        <a:t>partners</a:t>
                      </a:r>
                      <a:endParaRPr lang="pt-PT" dirty="0"/>
                    </a:p>
                  </a:txBody>
                  <a:tcPr/>
                </a:tc>
                <a:tc>
                  <a:txBody>
                    <a:bodyPr/>
                    <a:lstStyle/>
                    <a:p>
                      <a:endParaRPr lang="pt-PT" dirty="0"/>
                    </a:p>
                  </a:txBody>
                  <a:tcPr/>
                </a:tc>
                <a:tc>
                  <a:txBody>
                    <a:bodyPr/>
                    <a:lstStyle/>
                    <a:p>
                      <a:r>
                        <a:rPr lang="pt-PT" dirty="0" err="1" smtClean="0"/>
                        <a:t>Sept</a:t>
                      </a:r>
                      <a:r>
                        <a:rPr lang="pt-PT" dirty="0" smtClean="0"/>
                        <a:t>. 2015 </a:t>
                      </a:r>
                      <a:endParaRPr lang="pt-PT" dirty="0"/>
                    </a:p>
                  </a:txBody>
                  <a:tcPr/>
                </a:tc>
              </a:tr>
              <a:tr h="370840">
                <a:tc>
                  <a:txBody>
                    <a:bodyPr/>
                    <a:lstStyle/>
                    <a:p>
                      <a:pPr lvl="0"/>
                      <a:r>
                        <a:rPr lang="pt-PT" dirty="0" err="1" smtClean="0"/>
                        <a:t>Send</a:t>
                      </a:r>
                      <a:r>
                        <a:rPr lang="pt-PT" dirty="0" smtClean="0"/>
                        <a:t> final </a:t>
                      </a:r>
                      <a:r>
                        <a:rPr lang="pt-PT" dirty="0" err="1" smtClean="0"/>
                        <a:t>products</a:t>
                      </a:r>
                      <a:r>
                        <a:rPr lang="pt-PT" dirty="0" smtClean="0"/>
                        <a:t> to </a:t>
                      </a:r>
                      <a:r>
                        <a:rPr lang="pt-PT" dirty="0" err="1" smtClean="0"/>
                        <a:t>european</a:t>
                      </a:r>
                      <a:r>
                        <a:rPr lang="pt-PT" dirty="0" smtClean="0"/>
                        <a:t> agencies (</a:t>
                      </a:r>
                      <a:r>
                        <a:rPr lang="pt-PT" dirty="0" err="1" smtClean="0"/>
                        <a:t>Education</a:t>
                      </a:r>
                      <a:r>
                        <a:rPr lang="pt-PT" dirty="0" smtClean="0"/>
                        <a:t>, SEN,</a:t>
                      </a:r>
                      <a:r>
                        <a:rPr lang="pt-PT" baseline="0" dirty="0" smtClean="0"/>
                        <a:t> </a:t>
                      </a:r>
                      <a:r>
                        <a:rPr lang="pt-PT" dirty="0" smtClean="0"/>
                        <a:t>…)</a:t>
                      </a:r>
                      <a:endParaRPr lang="pt-PT" dirty="0"/>
                    </a:p>
                  </a:txBody>
                  <a:tcPr/>
                </a:tc>
                <a:tc>
                  <a:txBody>
                    <a:bodyPr/>
                    <a:lstStyle/>
                    <a:p>
                      <a:r>
                        <a:rPr lang="pt-PT" dirty="0" smtClean="0"/>
                        <a:t>Malta CC</a:t>
                      </a:r>
                      <a:endParaRPr lang="pt-PT" dirty="0"/>
                    </a:p>
                  </a:txBody>
                  <a:tcPr/>
                </a:tc>
                <a:tc>
                  <a:txBody>
                    <a:bodyPr/>
                    <a:lstStyle/>
                    <a:p>
                      <a:r>
                        <a:rPr lang="pt-PT" dirty="0" err="1" smtClean="0"/>
                        <a:t>All</a:t>
                      </a:r>
                      <a:r>
                        <a:rPr lang="pt-PT" dirty="0" smtClean="0"/>
                        <a:t> </a:t>
                      </a:r>
                      <a:r>
                        <a:rPr lang="pt-PT" dirty="0" err="1" smtClean="0"/>
                        <a:t>partners</a:t>
                      </a:r>
                      <a:r>
                        <a:rPr lang="pt-PT" baseline="0" dirty="0" smtClean="0"/>
                        <a:t> </a:t>
                      </a:r>
                      <a:endParaRPr lang="pt-PT" dirty="0"/>
                    </a:p>
                  </a:txBody>
                  <a:tcPr/>
                </a:tc>
                <a:tc>
                  <a:txBody>
                    <a:bodyPr/>
                    <a:lstStyle/>
                    <a:p>
                      <a:endParaRPr lang="pt-PT" dirty="0"/>
                    </a:p>
                  </a:txBody>
                  <a:tcPr/>
                </a:tc>
                <a:tc>
                  <a:txBody>
                    <a:bodyPr/>
                    <a:lstStyle/>
                    <a:p>
                      <a:r>
                        <a:rPr lang="pt-PT" dirty="0" err="1" smtClean="0"/>
                        <a:t>Sept</a:t>
                      </a:r>
                      <a:r>
                        <a:rPr lang="pt-PT" dirty="0" smtClean="0"/>
                        <a:t>. 2015</a:t>
                      </a:r>
                      <a:endParaRPr lang="pt-PT" dirty="0"/>
                    </a:p>
                  </a:txBody>
                  <a:tcPr/>
                </a:tc>
              </a:tr>
              <a:tr h="370840">
                <a:tc>
                  <a:txBody>
                    <a:bodyPr/>
                    <a:lstStyle/>
                    <a:p>
                      <a:r>
                        <a:rPr lang="pt-PT" dirty="0" err="1" smtClean="0"/>
                        <a:t>Update</a:t>
                      </a:r>
                      <a:r>
                        <a:rPr lang="pt-PT" dirty="0" smtClean="0"/>
                        <a:t> Website </a:t>
                      </a:r>
                      <a:r>
                        <a:rPr lang="pt-PT" dirty="0" err="1" smtClean="0"/>
                        <a:t>regularly</a:t>
                      </a:r>
                      <a:r>
                        <a:rPr lang="pt-PT" baseline="0" dirty="0" smtClean="0"/>
                        <a:t> </a:t>
                      </a:r>
                      <a:r>
                        <a:rPr lang="pt-PT" baseline="0" dirty="0" err="1" smtClean="0"/>
                        <a:t>with</a:t>
                      </a:r>
                      <a:r>
                        <a:rPr lang="pt-PT" baseline="0" dirty="0" smtClean="0"/>
                        <a:t> </a:t>
                      </a:r>
                      <a:r>
                        <a:rPr lang="pt-PT" baseline="0" dirty="0" err="1" smtClean="0"/>
                        <a:t>new</a:t>
                      </a:r>
                      <a:r>
                        <a:rPr lang="pt-PT" baseline="0" dirty="0" smtClean="0"/>
                        <a:t> </a:t>
                      </a:r>
                      <a:r>
                        <a:rPr lang="pt-PT" baseline="0" dirty="0" err="1" smtClean="0"/>
                        <a:t>information</a:t>
                      </a:r>
                      <a:r>
                        <a:rPr lang="pt-PT" baseline="0" dirty="0" smtClean="0"/>
                        <a:t> (</a:t>
                      </a:r>
                      <a:r>
                        <a:rPr lang="pt-PT" baseline="0" dirty="0" err="1" smtClean="0"/>
                        <a:t>papers</a:t>
                      </a:r>
                      <a:r>
                        <a:rPr lang="pt-PT" baseline="0" dirty="0" smtClean="0"/>
                        <a:t>, </a:t>
                      </a:r>
                      <a:r>
                        <a:rPr lang="pt-PT" baseline="0" dirty="0" err="1" smtClean="0"/>
                        <a:t>conferences</a:t>
                      </a:r>
                      <a:r>
                        <a:rPr lang="pt-PT" baseline="0" dirty="0" smtClean="0"/>
                        <a:t>, </a:t>
                      </a:r>
                      <a:r>
                        <a:rPr lang="pt-PT" baseline="0" dirty="0" err="1" smtClean="0"/>
                        <a:t>transnational</a:t>
                      </a:r>
                      <a:r>
                        <a:rPr lang="pt-PT" baseline="0" dirty="0" smtClean="0"/>
                        <a:t> meetings, final </a:t>
                      </a:r>
                      <a:r>
                        <a:rPr lang="pt-PT" baseline="0" dirty="0" err="1" smtClean="0"/>
                        <a:t>products</a:t>
                      </a:r>
                      <a:r>
                        <a:rPr lang="pt-PT" baseline="0" dirty="0" smtClean="0"/>
                        <a:t>)</a:t>
                      </a:r>
                      <a:endParaRPr lang="pt-PT" dirty="0"/>
                    </a:p>
                  </a:txBody>
                  <a:tcPr/>
                </a:tc>
                <a:tc>
                  <a:txBody>
                    <a:bodyPr/>
                    <a:lstStyle/>
                    <a:p>
                      <a:r>
                        <a:rPr lang="pt-PT" dirty="0" smtClean="0"/>
                        <a:t>Malta</a:t>
                      </a:r>
                      <a:r>
                        <a:rPr lang="pt-PT" baseline="0" dirty="0" smtClean="0"/>
                        <a:t> CC</a:t>
                      </a:r>
                      <a:endParaRPr lang="pt-PT" dirty="0" smtClean="0"/>
                    </a:p>
                  </a:txBody>
                  <a:tcPr/>
                </a:tc>
                <a:tc>
                  <a:txBody>
                    <a:bodyPr/>
                    <a:lstStyle/>
                    <a:p>
                      <a:pPr>
                        <a:spcAft>
                          <a:spcPts val="0"/>
                        </a:spcAft>
                      </a:pPr>
                      <a:r>
                        <a:rPr lang="en-GB" sz="1800" dirty="0">
                          <a:effectLst/>
                          <a:latin typeface="+mn-lt"/>
                          <a:ea typeface="Times New Roman" panose="02020603050405020304" pitchFamily="18" charset="0"/>
                        </a:rPr>
                        <a:t>All </a:t>
                      </a:r>
                      <a:r>
                        <a:rPr lang="en-GB" sz="1800" dirty="0" smtClean="0">
                          <a:effectLst/>
                          <a:latin typeface="+mn-lt"/>
                          <a:ea typeface="Times New Roman" panose="02020603050405020304" pitchFamily="18" charset="0"/>
                        </a:rPr>
                        <a:t>partners</a:t>
                      </a:r>
                      <a:endParaRPr lang="pt-PT" sz="1800" dirty="0">
                        <a:effectLst/>
                        <a:latin typeface="+mn-lt"/>
                        <a:ea typeface="Times New Roman" panose="02020603050405020304" pitchFamily="18" charset="0"/>
                      </a:endParaRPr>
                    </a:p>
                    <a:p>
                      <a:pPr>
                        <a:spcAft>
                          <a:spcPts val="0"/>
                        </a:spcAft>
                      </a:pPr>
                      <a:r>
                        <a:rPr lang="en-GB" sz="1800" dirty="0">
                          <a:effectLst/>
                          <a:latin typeface="+mn-lt"/>
                          <a:ea typeface="Times New Roman" panose="02020603050405020304" pitchFamily="18" charset="0"/>
                        </a:rPr>
                        <a:t>Partners will be expected to submit information about the project development at regular </a:t>
                      </a:r>
                      <a:r>
                        <a:rPr lang="en-GB" sz="1800" dirty="0" smtClean="0">
                          <a:effectLst/>
                          <a:latin typeface="+mn-lt"/>
                          <a:ea typeface="Times New Roman" panose="02020603050405020304" pitchFamily="18" charset="0"/>
                        </a:rPr>
                        <a:t>intervals (minimum 3 contributions).</a:t>
                      </a:r>
                    </a:p>
                    <a:p>
                      <a:pPr>
                        <a:spcAft>
                          <a:spcPts val="0"/>
                        </a:spcAft>
                      </a:pPr>
                      <a:r>
                        <a:rPr lang="en-GB" sz="1800" dirty="0" smtClean="0">
                          <a:effectLst/>
                          <a:latin typeface="+mn-lt"/>
                          <a:ea typeface="Times New Roman" panose="02020603050405020304" pitchFamily="18" charset="0"/>
                        </a:rPr>
                        <a:t>This </a:t>
                      </a:r>
                      <a:r>
                        <a:rPr lang="en-GB" sz="1800" dirty="0">
                          <a:effectLst/>
                          <a:latin typeface="+mn-lt"/>
                          <a:ea typeface="Times New Roman" panose="02020603050405020304" pitchFamily="18" charset="0"/>
                        </a:rPr>
                        <a:t>will include contributions from </a:t>
                      </a:r>
                      <a:r>
                        <a:rPr lang="en-GB" sz="1800" dirty="0" smtClean="0">
                          <a:effectLst/>
                          <a:latin typeface="+mn-lt"/>
                          <a:ea typeface="Times New Roman" panose="02020603050405020304" pitchFamily="18" charset="0"/>
                        </a:rPr>
                        <a:t>parents, teachers, trainers as well as partners</a:t>
                      </a:r>
                      <a:r>
                        <a:rPr lang="en-GB" sz="1800" dirty="0">
                          <a:effectLst/>
                          <a:latin typeface="+mn-lt"/>
                          <a:ea typeface="Times New Roman" panose="02020603050405020304" pitchFamily="18" charset="0"/>
                        </a:rPr>
                        <a:t>.</a:t>
                      </a:r>
                      <a:endParaRPr lang="pt-PT" sz="1800" dirty="0">
                        <a:effectLst/>
                        <a:latin typeface="+mn-lt"/>
                        <a:ea typeface="Times New Roman" panose="02020603050405020304" pitchFamily="18" charset="0"/>
                      </a:endParaRPr>
                    </a:p>
                  </a:txBody>
                  <a:tcPr marL="68580" marR="68580" marT="0" marB="0"/>
                </a:tc>
                <a:tc>
                  <a:txBody>
                    <a:bodyPr/>
                    <a:lstStyle/>
                    <a:p>
                      <a:r>
                        <a:rPr lang="en-GB" sz="1800" kern="1200" dirty="0" smtClean="0">
                          <a:solidFill>
                            <a:schemeClr val="dk1"/>
                          </a:solidFill>
                          <a:effectLst/>
                          <a:latin typeface="+mn-lt"/>
                          <a:ea typeface="+mn-ea"/>
                          <a:cs typeface="+mn-cs"/>
                        </a:rPr>
                        <a:t>Allow maximum exposure of the project to all interested parties throughout its life.</a:t>
                      </a:r>
                      <a:endParaRPr lang="pt-PT" dirty="0"/>
                    </a:p>
                  </a:txBody>
                  <a:tcPr/>
                </a:tc>
                <a:tc>
                  <a:txBody>
                    <a:bodyPr/>
                    <a:lstStyle/>
                    <a:p>
                      <a:r>
                        <a:rPr lang="en-GB" sz="1800" kern="1200" dirty="0" smtClean="0">
                          <a:solidFill>
                            <a:schemeClr val="dk1"/>
                          </a:solidFill>
                          <a:effectLst/>
                          <a:latin typeface="+mn-lt"/>
                          <a:ea typeface="+mn-ea"/>
                          <a:cs typeface="+mn-cs"/>
                        </a:rPr>
                        <a:t>Sept. 2014- Oct. 2015</a:t>
                      </a:r>
                    </a:p>
                  </a:txBody>
                  <a:tcPr/>
                </a:tc>
              </a:tr>
              <a:tr h="370840">
                <a:tc>
                  <a:txBody>
                    <a:bodyPr/>
                    <a:lstStyle/>
                    <a:p>
                      <a:pPr>
                        <a:spcAft>
                          <a:spcPts val="0"/>
                        </a:spcAft>
                        <a:tabLst>
                          <a:tab pos="325120" algn="l"/>
                        </a:tabLst>
                      </a:pPr>
                      <a:r>
                        <a:rPr lang="pt-PT" sz="1800" b="0" u="none" dirty="0" smtClean="0">
                          <a:latin typeface="+mn-lt"/>
                          <a:ea typeface="Times New Roman" panose="02020603050405020304" pitchFamily="18" charset="0"/>
                        </a:rPr>
                        <a:t>Adress</a:t>
                      </a:r>
                      <a:r>
                        <a:rPr lang="pt-PT" sz="1800" b="0" u="none" baseline="0" dirty="0" smtClean="0">
                          <a:latin typeface="+mn-lt"/>
                          <a:ea typeface="Times New Roman" panose="02020603050405020304" pitchFamily="18" charset="0"/>
                        </a:rPr>
                        <a:t> dissemination of final products to other european countries </a:t>
                      </a:r>
                      <a:endParaRPr lang="pt-PT" sz="1800" b="0" u="none" dirty="0" smtClean="0">
                        <a:latin typeface="+mn-lt"/>
                        <a:ea typeface="Times New Roman" panose="02020603050405020304" pitchFamily="18" charset="0"/>
                      </a:endParaRPr>
                    </a:p>
                  </a:txBody>
                  <a:tcPr/>
                </a:tc>
                <a:tc>
                  <a:txBody>
                    <a:bodyPr/>
                    <a:lstStyle/>
                    <a:p>
                      <a:r>
                        <a:rPr lang="pt-PT" dirty="0" smtClean="0"/>
                        <a:t>Malta CC</a:t>
                      </a:r>
                      <a:endParaRPr lang="pt-PT" dirty="0"/>
                    </a:p>
                  </a:txBody>
                  <a:tcPr/>
                </a:tc>
                <a:tc>
                  <a:txBody>
                    <a:bodyPr/>
                    <a:lstStyle/>
                    <a:p>
                      <a:pPr>
                        <a:spcAft>
                          <a:spcPts val="0"/>
                        </a:spcAft>
                      </a:pPr>
                      <a:r>
                        <a:rPr lang="en-GB" sz="1800" dirty="0" smtClean="0">
                          <a:effectLst/>
                          <a:latin typeface="+mn-lt"/>
                          <a:ea typeface="Times New Roman" panose="02020603050405020304" pitchFamily="18" charset="0"/>
                        </a:rPr>
                        <a:t>All partners</a:t>
                      </a:r>
                      <a:endParaRPr lang="pt-PT" sz="1800" dirty="0" smtClean="0">
                        <a:effectLst/>
                        <a:latin typeface="+mn-lt"/>
                        <a:ea typeface="Times New Roman" panose="02020603050405020304" pitchFamily="18" charset="0"/>
                      </a:endParaRPr>
                    </a:p>
                    <a:p>
                      <a:pPr>
                        <a:spcAft>
                          <a:spcPts val="0"/>
                        </a:spcAft>
                      </a:pPr>
                      <a:r>
                        <a:rPr lang="en-GB" sz="1800" dirty="0" smtClean="0">
                          <a:effectLst/>
                          <a:latin typeface="+mn-lt"/>
                          <a:ea typeface="Times New Roman" panose="02020603050405020304" pitchFamily="18" charset="0"/>
                        </a:rPr>
                        <a:t>Partners will be expected to send information ( brochures, videos to other networks/projects they are involved</a:t>
                      </a:r>
                      <a:endParaRPr lang="pt-P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Allow maximum exposure of the project to all interested parties throughout its life.</a:t>
                      </a:r>
                      <a:endParaRPr lang="pt-PT" dirty="0" smtClean="0"/>
                    </a:p>
                    <a:p>
                      <a:endParaRPr lang="pt-P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Sept. 2014- Oct. 2015</a:t>
                      </a:r>
                    </a:p>
                    <a:p>
                      <a:endParaRPr lang="pt-PT" dirty="0"/>
                    </a:p>
                  </a:txBody>
                  <a:tcPr/>
                </a:tc>
              </a:tr>
              <a:tr h="370840">
                <a:tc>
                  <a:txBody>
                    <a:bodyPr/>
                    <a:lstStyle/>
                    <a:p>
                      <a:r>
                        <a:rPr lang="pt-PT" dirty="0" err="1" smtClean="0"/>
                        <a:t>See</a:t>
                      </a:r>
                      <a:r>
                        <a:rPr lang="pt-PT" dirty="0" smtClean="0"/>
                        <a:t> </a:t>
                      </a:r>
                      <a:r>
                        <a:rPr lang="pt-PT" dirty="0" err="1" smtClean="0"/>
                        <a:t>viability</a:t>
                      </a:r>
                      <a:r>
                        <a:rPr lang="pt-PT" baseline="0" dirty="0" smtClean="0"/>
                        <a:t> for website </a:t>
                      </a:r>
                      <a:r>
                        <a:rPr lang="pt-PT" baseline="0" dirty="0" err="1" smtClean="0"/>
                        <a:t>maintenance</a:t>
                      </a:r>
                      <a:r>
                        <a:rPr lang="pt-PT" baseline="0" dirty="0" smtClean="0"/>
                        <a:t> </a:t>
                      </a:r>
                      <a:r>
                        <a:rPr lang="pt-PT" baseline="0" dirty="0" err="1" smtClean="0"/>
                        <a:t>after</a:t>
                      </a:r>
                      <a:r>
                        <a:rPr lang="pt-PT" baseline="0" dirty="0" smtClean="0"/>
                        <a:t> </a:t>
                      </a:r>
                      <a:r>
                        <a:rPr lang="pt-PT" baseline="0" dirty="0" err="1" smtClean="0"/>
                        <a:t>project</a:t>
                      </a:r>
                      <a:r>
                        <a:rPr lang="pt-PT" baseline="0" dirty="0" smtClean="0"/>
                        <a:t> </a:t>
                      </a:r>
                      <a:r>
                        <a:rPr lang="pt-PT" baseline="0" dirty="0" err="1" smtClean="0"/>
                        <a:t>closure</a:t>
                      </a:r>
                      <a:endParaRPr lang="pt-PT" dirty="0"/>
                    </a:p>
                  </a:txBody>
                  <a:tcPr/>
                </a:tc>
                <a:tc>
                  <a:txBody>
                    <a:bodyPr/>
                    <a:lstStyle/>
                    <a:p>
                      <a:r>
                        <a:rPr lang="pt-PT" dirty="0" smtClean="0"/>
                        <a:t>Malta CC</a:t>
                      </a:r>
                      <a:endParaRPr lang="pt-PT" dirty="0"/>
                    </a:p>
                  </a:txBody>
                  <a:tcPr/>
                </a:tc>
                <a:tc>
                  <a:txBody>
                    <a:bodyPr/>
                    <a:lstStyle/>
                    <a:p>
                      <a:endParaRPr lang="pt-P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Allow maximum exposure of the project and transferability of outcomes to</a:t>
                      </a:r>
                      <a:r>
                        <a:rPr lang="en-GB" sz="1800" kern="1200" baseline="0" dirty="0" smtClean="0">
                          <a:solidFill>
                            <a:schemeClr val="dk1"/>
                          </a:solidFill>
                          <a:effectLst/>
                          <a:latin typeface="+mn-lt"/>
                          <a:ea typeface="+mn-ea"/>
                          <a:cs typeface="+mn-cs"/>
                        </a:rPr>
                        <a:t> other </a:t>
                      </a:r>
                      <a:r>
                        <a:rPr lang="en-GB" sz="1800" kern="1200" dirty="0" smtClean="0">
                          <a:solidFill>
                            <a:schemeClr val="dk1"/>
                          </a:solidFill>
                          <a:effectLst/>
                          <a:latin typeface="+mn-lt"/>
                          <a:ea typeface="+mn-ea"/>
                          <a:cs typeface="+mn-cs"/>
                        </a:rPr>
                        <a:t>interested parties.</a:t>
                      </a:r>
                      <a:endParaRPr lang="pt-PT" dirty="0" smtClean="0"/>
                    </a:p>
                    <a:p>
                      <a:endParaRPr lang="pt-PT" dirty="0"/>
                    </a:p>
                  </a:txBody>
                  <a:tcPr/>
                </a:tc>
                <a:tc>
                  <a:txBody>
                    <a:bodyPr/>
                    <a:lstStyle/>
                    <a:p>
                      <a:r>
                        <a:rPr lang="pt-PT" dirty="0" smtClean="0"/>
                        <a:t>Oct</a:t>
                      </a:r>
                      <a:r>
                        <a:rPr lang="pt-PT" baseline="0" dirty="0" smtClean="0"/>
                        <a:t> 2015</a:t>
                      </a:r>
                      <a:endParaRPr lang="pt-PT" dirty="0"/>
                    </a:p>
                  </a:txBody>
                  <a:tcPr/>
                </a:tc>
              </a:tr>
              <a:tr h="370840">
                <a:tc>
                  <a:txBody>
                    <a:bodyPr/>
                    <a:lstStyle/>
                    <a:p>
                      <a:r>
                        <a:rPr lang="pt-PT" dirty="0" smtClean="0"/>
                        <a:t>Prepare intelectual </a:t>
                      </a:r>
                      <a:r>
                        <a:rPr lang="pt-PT" dirty="0" err="1" smtClean="0"/>
                        <a:t>property</a:t>
                      </a:r>
                      <a:r>
                        <a:rPr lang="pt-PT" dirty="0" smtClean="0"/>
                        <a:t> </a:t>
                      </a:r>
                      <a:r>
                        <a:rPr lang="pt-PT" dirty="0" err="1" smtClean="0"/>
                        <a:t>rights</a:t>
                      </a:r>
                      <a:r>
                        <a:rPr lang="pt-PT" dirty="0" smtClean="0"/>
                        <a:t> </a:t>
                      </a:r>
                      <a:r>
                        <a:rPr lang="pt-PT" dirty="0" err="1" smtClean="0"/>
                        <a:t>of</a:t>
                      </a:r>
                      <a:r>
                        <a:rPr lang="pt-PT" dirty="0" smtClean="0"/>
                        <a:t> </a:t>
                      </a:r>
                      <a:r>
                        <a:rPr lang="pt-PT" dirty="0" err="1" smtClean="0"/>
                        <a:t>the</a:t>
                      </a:r>
                      <a:r>
                        <a:rPr lang="pt-PT" dirty="0" smtClean="0"/>
                        <a:t> final </a:t>
                      </a:r>
                      <a:r>
                        <a:rPr lang="pt-PT" dirty="0" err="1" smtClean="0"/>
                        <a:t>products</a:t>
                      </a:r>
                      <a:r>
                        <a:rPr lang="pt-PT" dirty="0" smtClean="0"/>
                        <a:t> </a:t>
                      </a:r>
                      <a:r>
                        <a:rPr lang="pt-PT" dirty="0" err="1" smtClean="0"/>
                        <a:t>produced</a:t>
                      </a:r>
                      <a:r>
                        <a:rPr lang="pt-PT" baseline="0" dirty="0" smtClean="0"/>
                        <a:t> in </a:t>
                      </a:r>
                      <a:r>
                        <a:rPr lang="pt-PT" baseline="0" dirty="0" err="1" smtClean="0"/>
                        <a:t>the</a:t>
                      </a:r>
                      <a:r>
                        <a:rPr lang="pt-PT" baseline="0" dirty="0" smtClean="0"/>
                        <a:t> </a:t>
                      </a:r>
                      <a:r>
                        <a:rPr lang="pt-PT" baseline="0" dirty="0" err="1" smtClean="0"/>
                        <a:t>partnership</a:t>
                      </a:r>
                      <a:r>
                        <a:rPr lang="pt-PT" baseline="0" dirty="0" smtClean="0"/>
                        <a:t> </a:t>
                      </a:r>
                      <a:r>
                        <a:rPr lang="pt-PT" baseline="0" dirty="0" err="1" smtClean="0"/>
                        <a:t>and</a:t>
                      </a:r>
                      <a:r>
                        <a:rPr lang="pt-PT" baseline="0" dirty="0" smtClean="0"/>
                        <a:t> </a:t>
                      </a:r>
                      <a:r>
                        <a:rPr lang="pt-PT" baseline="0" dirty="0" err="1" smtClean="0"/>
                        <a:t>produce</a:t>
                      </a:r>
                      <a:r>
                        <a:rPr lang="pt-PT" baseline="0" dirty="0" smtClean="0"/>
                        <a:t> a Consortium </a:t>
                      </a:r>
                      <a:r>
                        <a:rPr lang="pt-PT" baseline="0" dirty="0" err="1" smtClean="0"/>
                        <a:t>agreement</a:t>
                      </a:r>
                      <a:endParaRPr lang="pt-PT" dirty="0"/>
                    </a:p>
                  </a:txBody>
                  <a:tcPr/>
                </a:tc>
                <a:tc>
                  <a:txBody>
                    <a:bodyPr/>
                    <a:lstStyle/>
                    <a:p>
                      <a:r>
                        <a:rPr lang="pt-PT" dirty="0" smtClean="0"/>
                        <a:t>Malta CC</a:t>
                      </a:r>
                      <a:endParaRPr lang="pt-PT" dirty="0"/>
                    </a:p>
                  </a:txBody>
                  <a:tcPr/>
                </a:tc>
                <a:tc>
                  <a:txBody>
                    <a:bodyPr/>
                    <a:lstStyle/>
                    <a:p>
                      <a:endParaRPr lang="pt-P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Allow maximum exposure of the project and transferability of outcomes to</a:t>
                      </a:r>
                      <a:r>
                        <a:rPr lang="en-GB" sz="1800" kern="1200" baseline="0" dirty="0" smtClean="0">
                          <a:solidFill>
                            <a:schemeClr val="dk1"/>
                          </a:solidFill>
                          <a:effectLst/>
                          <a:latin typeface="+mn-lt"/>
                          <a:ea typeface="+mn-ea"/>
                          <a:cs typeface="+mn-cs"/>
                        </a:rPr>
                        <a:t> other </a:t>
                      </a:r>
                      <a:r>
                        <a:rPr lang="en-GB" sz="1800" kern="1200" dirty="0" smtClean="0">
                          <a:solidFill>
                            <a:schemeClr val="dk1"/>
                          </a:solidFill>
                          <a:effectLst/>
                          <a:latin typeface="+mn-lt"/>
                          <a:ea typeface="+mn-ea"/>
                          <a:cs typeface="+mn-cs"/>
                        </a:rPr>
                        <a:t>interested parties.</a:t>
                      </a:r>
                      <a:endParaRPr lang="pt-PT" dirty="0" smtClean="0"/>
                    </a:p>
                  </a:txBody>
                  <a:tcPr/>
                </a:tc>
                <a:tc>
                  <a:txBody>
                    <a:bodyPr/>
                    <a:lstStyle/>
                    <a:p>
                      <a:r>
                        <a:rPr lang="pt-PT" dirty="0" smtClean="0"/>
                        <a:t>Oct</a:t>
                      </a:r>
                      <a:r>
                        <a:rPr lang="pt-PT" baseline="0" dirty="0" smtClean="0"/>
                        <a:t> 2015</a:t>
                      </a:r>
                      <a:endParaRPr lang="pt-PT" dirty="0"/>
                    </a:p>
                  </a:txBody>
                  <a:tcPr/>
                </a:tc>
              </a:tr>
            </a:tbl>
          </a:graphicData>
        </a:graphic>
      </p:graphicFrame>
    </p:spTree>
    <p:extLst>
      <p:ext uri="{BB962C8B-B14F-4D97-AF65-F5344CB8AC3E}">
        <p14:creationId xmlns:p14="http://schemas.microsoft.com/office/powerpoint/2010/main" val="1008958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87229423"/>
              </p:ext>
            </p:extLst>
          </p:nvPr>
        </p:nvGraphicFramePr>
        <p:xfrm>
          <a:off x="544194" y="675925"/>
          <a:ext cx="11059541" cy="4689628"/>
        </p:xfrm>
        <a:graphic>
          <a:graphicData uri="http://schemas.openxmlformats.org/drawingml/2006/table">
            <a:tbl>
              <a:tblPr firstRow="1" firstCol="1" bandRow="1" bandCol="1">
                <a:tableStyleId>{5C22544A-7EE6-4342-B048-85BDC9FD1C3A}</a:tableStyleId>
              </a:tblPr>
              <a:tblGrid>
                <a:gridCol w="11059541"/>
              </a:tblGrid>
              <a:tr h="1235171">
                <a:tc>
                  <a:txBody>
                    <a:bodyPr/>
                    <a:lstStyle/>
                    <a:p>
                      <a:pPr>
                        <a:spcAft>
                          <a:spcPts val="0"/>
                        </a:spcAft>
                      </a:pPr>
                      <a:endParaRPr lang="en-GB" sz="3200" dirty="0" smtClean="0">
                        <a:effectLst/>
                      </a:endParaRPr>
                    </a:p>
                    <a:p>
                      <a:pPr>
                        <a:spcAft>
                          <a:spcPts val="0"/>
                        </a:spcAft>
                      </a:pPr>
                      <a:r>
                        <a:rPr lang="en-GB" sz="3200" dirty="0" smtClean="0">
                          <a:effectLst/>
                        </a:rPr>
                        <a:t>INTELLECTUAL </a:t>
                      </a:r>
                      <a:r>
                        <a:rPr lang="en-GB" sz="3200" dirty="0">
                          <a:effectLst/>
                        </a:rPr>
                        <a:t>PROPERTY </a:t>
                      </a:r>
                      <a:r>
                        <a:rPr lang="en-GB" sz="3200" dirty="0" smtClean="0">
                          <a:effectLst/>
                        </a:rPr>
                        <a:t>RIGHTS</a:t>
                      </a:r>
                    </a:p>
                    <a:p>
                      <a:pPr>
                        <a:spcAft>
                          <a:spcPts val="0"/>
                        </a:spcAft>
                      </a:pPr>
                      <a:endParaRPr lang="pt-PT" sz="4400" dirty="0">
                        <a:effectLst/>
                        <a:latin typeface="Times New Roman" panose="02020603050405020304" pitchFamily="18" charset="0"/>
                        <a:ea typeface="Times New Roman" panose="02020603050405020304" pitchFamily="18" charset="0"/>
                      </a:endParaRPr>
                    </a:p>
                  </a:txBody>
                  <a:tcPr marL="68580" marR="68580" marT="0" marB="0"/>
                </a:tc>
              </a:tr>
              <a:tr h="3043708">
                <a:tc>
                  <a:txBody>
                    <a:bodyPr/>
                    <a:lstStyle/>
                    <a:p>
                      <a:pPr>
                        <a:spcAft>
                          <a:spcPts val="0"/>
                        </a:spcAft>
                      </a:pPr>
                      <a:r>
                        <a:rPr lang="en-GB" sz="2000" dirty="0">
                          <a:effectLst/>
                        </a:rPr>
                        <a:t>The partnership has agreed that each partner will have full IPR on all products in their own country. Distribution and usage in other partner countries will be on a not-for-profit basis throughout the life of the project and for two years afterwards. </a:t>
                      </a:r>
                      <a:endParaRPr lang="en-GB" sz="2000" dirty="0" smtClean="0">
                        <a:effectLst/>
                      </a:endParaRPr>
                    </a:p>
                    <a:p>
                      <a:pPr>
                        <a:spcAft>
                          <a:spcPts val="0"/>
                        </a:spcAft>
                      </a:pPr>
                      <a:endParaRPr lang="en-GB" sz="2000" dirty="0" smtClean="0">
                        <a:effectLst/>
                      </a:endParaRPr>
                    </a:p>
                    <a:p>
                      <a:pPr>
                        <a:spcAft>
                          <a:spcPts val="0"/>
                        </a:spcAft>
                      </a:pPr>
                      <a:r>
                        <a:rPr lang="en-GB" sz="2000" dirty="0" smtClean="0">
                          <a:effectLst/>
                        </a:rPr>
                        <a:t>Decisions </a:t>
                      </a:r>
                      <a:r>
                        <a:rPr lang="en-GB" sz="2000" dirty="0">
                          <a:effectLst/>
                        </a:rPr>
                        <a:t>on wider marketing and distribution will be agreed once the products’ marketability have been assessed.</a:t>
                      </a:r>
                      <a:endParaRPr lang="pt-PT" sz="3200" dirty="0">
                        <a:effectLst/>
                      </a:endParaRPr>
                    </a:p>
                    <a:p>
                      <a:pPr>
                        <a:spcAft>
                          <a:spcPts val="0"/>
                        </a:spcAft>
                      </a:pPr>
                      <a:r>
                        <a:rPr lang="en-GB" sz="2000" dirty="0">
                          <a:effectLst/>
                        </a:rPr>
                        <a:t> </a:t>
                      </a:r>
                      <a:endParaRPr lang="pt-PT" sz="3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70341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Action</a:t>
            </a:r>
            <a:r>
              <a:rPr lang="pt-PT" dirty="0" smtClean="0"/>
              <a:t> </a:t>
            </a:r>
            <a:r>
              <a:rPr lang="pt-PT" dirty="0" err="1" smtClean="0"/>
              <a:t>points</a:t>
            </a:r>
            <a:r>
              <a:rPr lang="pt-PT" dirty="0" smtClean="0"/>
              <a:t> </a:t>
            </a:r>
            <a:r>
              <a:rPr lang="pt-PT" dirty="0" err="1" smtClean="0"/>
              <a:t>from</a:t>
            </a:r>
            <a:r>
              <a:rPr lang="pt-PT" dirty="0" smtClean="0"/>
              <a:t> </a:t>
            </a:r>
            <a:r>
              <a:rPr lang="pt-PT" dirty="0" err="1" smtClean="0"/>
              <a:t>the</a:t>
            </a:r>
            <a:r>
              <a:rPr lang="pt-PT" dirty="0" smtClean="0"/>
              <a:t> meeting</a:t>
            </a:r>
            <a:endParaRPr lang="pt-PT" dirty="0"/>
          </a:p>
        </p:txBody>
      </p:sp>
      <p:sp>
        <p:nvSpPr>
          <p:cNvPr id="3" name="Content Placeholder 2"/>
          <p:cNvSpPr>
            <a:spLocks noGrp="1"/>
          </p:cNvSpPr>
          <p:nvPr>
            <p:ph idx="1"/>
          </p:nvPr>
        </p:nvSpPr>
        <p:spPr/>
        <p:txBody>
          <a:bodyPr/>
          <a:lstStyle/>
          <a:p>
            <a:r>
              <a:rPr lang="pt-PT" dirty="0" err="1" smtClean="0"/>
              <a:t>Agreement</a:t>
            </a:r>
            <a:r>
              <a:rPr lang="pt-PT" dirty="0" smtClean="0"/>
              <a:t>, </a:t>
            </a:r>
            <a:r>
              <a:rPr lang="pt-PT" dirty="0" err="1" smtClean="0"/>
              <a:t>Comments</a:t>
            </a:r>
            <a:r>
              <a:rPr lang="pt-PT" dirty="0" smtClean="0"/>
              <a:t>, </a:t>
            </a:r>
            <a:r>
              <a:rPr lang="pt-PT" dirty="0" err="1" smtClean="0"/>
              <a:t>Aditions</a:t>
            </a:r>
            <a:r>
              <a:rPr lang="pt-PT" dirty="0" smtClean="0"/>
              <a:t> to </a:t>
            </a:r>
            <a:r>
              <a:rPr lang="pt-PT" dirty="0" err="1" smtClean="0"/>
              <a:t>this</a:t>
            </a:r>
            <a:r>
              <a:rPr lang="pt-PT" dirty="0" smtClean="0"/>
              <a:t> </a:t>
            </a:r>
            <a:r>
              <a:rPr lang="pt-PT" dirty="0" err="1" smtClean="0"/>
              <a:t>strategy</a:t>
            </a:r>
            <a:r>
              <a:rPr lang="pt-PT" dirty="0" smtClean="0"/>
              <a:t>/</a:t>
            </a:r>
            <a:r>
              <a:rPr lang="pt-PT" dirty="0" err="1" smtClean="0"/>
              <a:t>activities</a:t>
            </a:r>
            <a:endParaRPr lang="pt-PT" dirty="0" smtClean="0"/>
          </a:p>
          <a:p>
            <a:endParaRPr lang="pt-PT" dirty="0"/>
          </a:p>
        </p:txBody>
      </p:sp>
    </p:spTree>
    <p:extLst>
      <p:ext uri="{BB962C8B-B14F-4D97-AF65-F5344CB8AC3E}">
        <p14:creationId xmlns:p14="http://schemas.microsoft.com/office/powerpoint/2010/main" val="2433110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7138" y="1146905"/>
            <a:ext cx="10515600" cy="1325563"/>
          </a:xfrm>
        </p:spPr>
        <p:txBody>
          <a:bodyPr/>
          <a:lstStyle/>
          <a:p>
            <a:r>
              <a:rPr lang="pt-PT" b="1" dirty="0" err="1" smtClean="0"/>
              <a:t>Topics</a:t>
            </a:r>
            <a:r>
              <a:rPr lang="pt-PT" b="1" dirty="0" smtClean="0"/>
              <a:t> for meeting</a:t>
            </a:r>
            <a:endParaRPr lang="pt-PT" b="1" dirty="0"/>
          </a:p>
        </p:txBody>
      </p:sp>
      <p:sp>
        <p:nvSpPr>
          <p:cNvPr id="3" name="Content Placeholder 2"/>
          <p:cNvSpPr>
            <a:spLocks noGrp="1"/>
          </p:cNvSpPr>
          <p:nvPr>
            <p:ph idx="1"/>
          </p:nvPr>
        </p:nvSpPr>
        <p:spPr>
          <a:xfrm>
            <a:off x="838200" y="2594547"/>
            <a:ext cx="10515600" cy="4351338"/>
          </a:xfrm>
        </p:spPr>
        <p:txBody>
          <a:bodyPr>
            <a:normAutofit/>
          </a:bodyPr>
          <a:lstStyle/>
          <a:p>
            <a:r>
              <a:rPr lang="pt-PT" sz="3200" dirty="0" err="1" smtClean="0"/>
              <a:t>Application</a:t>
            </a:r>
            <a:r>
              <a:rPr lang="pt-PT" sz="3200" dirty="0" smtClean="0"/>
              <a:t> &amp; </a:t>
            </a:r>
            <a:r>
              <a:rPr lang="pt-PT" sz="3200" dirty="0" err="1" smtClean="0"/>
              <a:t>Deliverables</a:t>
            </a:r>
            <a:r>
              <a:rPr lang="pt-PT" sz="3200" dirty="0" smtClean="0"/>
              <a:t> &amp; Dates </a:t>
            </a:r>
            <a:r>
              <a:rPr lang="pt-PT" sz="3200" dirty="0" err="1"/>
              <a:t>of</a:t>
            </a:r>
            <a:r>
              <a:rPr lang="pt-PT" sz="3200" dirty="0"/>
              <a:t> </a:t>
            </a:r>
            <a:r>
              <a:rPr lang="pt-PT" sz="3200" dirty="0" err="1"/>
              <a:t>deliverables</a:t>
            </a:r>
            <a:r>
              <a:rPr lang="pt-PT" sz="3200" dirty="0"/>
              <a:t> in </a:t>
            </a:r>
            <a:r>
              <a:rPr lang="pt-PT" sz="3200" dirty="0" err="1"/>
              <a:t>application</a:t>
            </a:r>
            <a:endParaRPr lang="pt-PT" sz="3200" dirty="0"/>
          </a:p>
          <a:p>
            <a:endParaRPr lang="pt-PT" sz="3200" dirty="0"/>
          </a:p>
          <a:p>
            <a:r>
              <a:rPr lang="pt-PT" sz="3200" dirty="0" err="1" smtClean="0"/>
              <a:t>Dissemination</a:t>
            </a:r>
            <a:r>
              <a:rPr lang="pt-PT" sz="3200" dirty="0" smtClean="0"/>
              <a:t> </a:t>
            </a:r>
            <a:r>
              <a:rPr lang="pt-PT" sz="3200" dirty="0" err="1" smtClean="0"/>
              <a:t>strategy</a:t>
            </a:r>
            <a:r>
              <a:rPr lang="pt-PT" sz="3200" dirty="0" smtClean="0"/>
              <a:t> - </a:t>
            </a:r>
            <a:r>
              <a:rPr lang="pt-PT" sz="3200" dirty="0" err="1" smtClean="0"/>
              <a:t>Sept</a:t>
            </a:r>
            <a:r>
              <a:rPr lang="pt-PT" sz="3200" dirty="0" smtClean="0"/>
              <a:t> 2014 – Nov. 2015</a:t>
            </a:r>
          </a:p>
          <a:p>
            <a:endParaRPr lang="pt-PT" sz="3200" dirty="0"/>
          </a:p>
          <a:p>
            <a:r>
              <a:rPr lang="pt-PT" sz="3200" dirty="0" err="1" smtClean="0"/>
              <a:t>Workplan</a:t>
            </a:r>
            <a:r>
              <a:rPr lang="pt-PT" sz="3200" dirty="0" smtClean="0"/>
              <a:t>/</a:t>
            </a:r>
            <a:r>
              <a:rPr lang="pt-PT" sz="3200" dirty="0" err="1" smtClean="0"/>
              <a:t>Activities</a:t>
            </a:r>
            <a:r>
              <a:rPr lang="pt-PT" sz="3200" dirty="0"/>
              <a:t> </a:t>
            </a:r>
            <a:r>
              <a:rPr lang="pt-PT" sz="3200" dirty="0" smtClean="0"/>
              <a:t>- </a:t>
            </a:r>
            <a:r>
              <a:rPr lang="pt-PT" sz="3200" dirty="0" err="1" smtClean="0"/>
              <a:t>Sept</a:t>
            </a:r>
            <a:r>
              <a:rPr lang="pt-PT" sz="3200" dirty="0" smtClean="0"/>
              <a:t> </a:t>
            </a:r>
            <a:r>
              <a:rPr lang="pt-PT" sz="3200" dirty="0"/>
              <a:t>2014 – Nov. 2015</a:t>
            </a:r>
          </a:p>
          <a:p>
            <a:endParaRPr lang="pt-PT" sz="3200" dirty="0" smtClean="0"/>
          </a:p>
          <a:p>
            <a:endParaRPr lang="pt-PT" sz="3200" dirty="0" smtClean="0"/>
          </a:p>
          <a:p>
            <a:endParaRPr lang="pt-PT" sz="3200" dirty="0"/>
          </a:p>
        </p:txBody>
      </p:sp>
      <p:pic>
        <p:nvPicPr>
          <p:cNvPr id="4" name="Immagine 1"/>
          <p:cNvPicPr/>
          <p:nvPr/>
        </p:nvPicPr>
        <p:blipFill>
          <a:blip r:embed="rId2">
            <a:extLst>
              <a:ext uri="{28A0092B-C50C-407E-A947-70E740481C1C}">
                <a14:useLocalDpi xmlns:a14="http://schemas.microsoft.com/office/drawing/2010/main" val="0"/>
              </a:ext>
            </a:extLst>
          </a:blip>
          <a:stretch>
            <a:fillRect/>
          </a:stretch>
        </p:blipFill>
        <p:spPr>
          <a:xfrm>
            <a:off x="10109200" y="741776"/>
            <a:ext cx="2082800" cy="1189990"/>
          </a:xfrm>
          <a:prstGeom prst="rect">
            <a:avLst/>
          </a:prstGeom>
        </p:spPr>
      </p:pic>
      <p:pic>
        <p:nvPicPr>
          <p:cNvPr id="5" name="Immagine 6"/>
          <p:cNvPicPr/>
          <p:nvPr/>
        </p:nvPicPr>
        <p:blipFill rotWithShape="1">
          <a:blip r:embed="rId3">
            <a:extLst>
              <a:ext uri="{28A0092B-C50C-407E-A947-70E740481C1C}">
                <a14:useLocalDpi xmlns:a14="http://schemas.microsoft.com/office/drawing/2010/main" val="0"/>
              </a:ext>
            </a:extLst>
          </a:blip>
          <a:srcRect b="3256"/>
          <a:stretch/>
        </p:blipFill>
        <p:spPr bwMode="auto">
          <a:xfrm>
            <a:off x="162052" y="923568"/>
            <a:ext cx="1882140" cy="784860"/>
          </a:xfrm>
          <a:prstGeom prst="rect">
            <a:avLst/>
          </a:prstGeom>
          <a:ln>
            <a:noFill/>
          </a:ln>
          <a:extLst>
            <a:ext uri="{53640926-AAD7-44D8-BBD7-CCE9431645EC}">
              <a14:shadowObscured xmlns:a14="http://schemas.microsoft.com/office/drawing/2010/main"/>
            </a:ext>
          </a:extLst>
        </p:spPr>
      </p:pic>
      <p:sp>
        <p:nvSpPr>
          <p:cNvPr id="6" name="Freeform 5"/>
          <p:cNvSpPr>
            <a:spLocks/>
          </p:cNvSpPr>
          <p:nvPr/>
        </p:nvSpPr>
        <p:spPr bwMode="auto">
          <a:xfrm flipV="1">
            <a:off x="0" y="5073"/>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1490761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40813"/>
            <a:ext cx="10515600" cy="1325563"/>
          </a:xfrm>
        </p:spPr>
        <p:txBody>
          <a:bodyPr/>
          <a:lstStyle/>
          <a:p>
            <a:r>
              <a:rPr lang="pt-PT" dirty="0" err="1" smtClean="0"/>
              <a:t>Period</a:t>
            </a:r>
            <a:endParaRPr lang="pt-P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5207223"/>
              </p:ext>
            </p:extLst>
          </p:nvPr>
        </p:nvGraphicFramePr>
        <p:xfrm>
          <a:off x="838200" y="4221353"/>
          <a:ext cx="11000712" cy="1590094"/>
        </p:xfrm>
        <a:graphic>
          <a:graphicData uri="http://schemas.openxmlformats.org/drawingml/2006/table">
            <a:tbl>
              <a:tblPr>
                <a:tableStyleId>{5C22544A-7EE6-4342-B048-85BDC9FD1C3A}</a:tableStyleId>
              </a:tblPr>
              <a:tblGrid>
                <a:gridCol w="1774419"/>
                <a:gridCol w="889533"/>
                <a:gridCol w="1805123"/>
                <a:gridCol w="997682"/>
                <a:gridCol w="2564708"/>
                <a:gridCol w="2969247"/>
              </a:tblGrid>
              <a:tr h="1590094">
                <a:tc>
                  <a:txBody>
                    <a:bodyPr/>
                    <a:lstStyle/>
                    <a:p>
                      <a:pPr marL="5080" algn="ctr">
                        <a:spcAft>
                          <a:spcPts val="0"/>
                        </a:spcAft>
                      </a:pPr>
                      <a:r>
                        <a:rPr lang="en-GB" sz="2400" b="0" dirty="0">
                          <a:solidFill>
                            <a:schemeClr val="accent2"/>
                          </a:solidFill>
                          <a:effectLst>
                            <a:outerShdw blurRad="38100" dist="38100" dir="2700000" algn="tl">
                              <a:srgbClr val="000000">
                                <a:alpha val="43137"/>
                              </a:srgbClr>
                            </a:outerShdw>
                          </a:effectLst>
                        </a:rPr>
                        <a:t>Start</a:t>
                      </a:r>
                      <a:endParaRPr lang="pt-PT" sz="3600" b="0" dirty="0">
                        <a:solidFill>
                          <a:schemeClr val="accent2"/>
                        </a:solidFill>
                        <a:effectLst>
                          <a:outerShdw blurRad="38100" dist="38100" dir="2700000" algn="tl">
                            <a:srgbClr val="000000">
                              <a:alpha val="43137"/>
                            </a:srgbClr>
                          </a:outerShdw>
                        </a:effectLst>
                      </a:endParaRPr>
                    </a:p>
                    <a:p>
                      <a:pPr marL="5080" algn="ctr">
                        <a:spcAft>
                          <a:spcPts val="0"/>
                        </a:spcAft>
                      </a:pPr>
                      <a:r>
                        <a:rPr lang="en-GB" sz="2400" b="0" dirty="0">
                          <a:solidFill>
                            <a:schemeClr val="accent2"/>
                          </a:solidFill>
                          <a:effectLst>
                            <a:outerShdw blurRad="38100" dist="38100" dir="2700000" algn="tl">
                              <a:srgbClr val="000000">
                                <a:alpha val="43137"/>
                              </a:srgbClr>
                            </a:outerShdw>
                          </a:effectLst>
                        </a:rPr>
                        <a:t>Month number</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12</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End</a:t>
                      </a:r>
                      <a:endParaRPr lang="pt-PT" sz="3600" b="0" dirty="0">
                        <a:solidFill>
                          <a:schemeClr val="accent2"/>
                        </a:solidFill>
                        <a:effectLst>
                          <a:outerShdw blurRad="38100" dist="38100" dir="2700000" algn="tl">
                            <a:srgbClr val="000000">
                              <a:alpha val="43137"/>
                            </a:srgbClr>
                          </a:outerShdw>
                        </a:effectLst>
                      </a:endParaRPr>
                    </a:p>
                    <a:p>
                      <a:pPr algn="ctr">
                        <a:spcAft>
                          <a:spcPts val="0"/>
                        </a:spcAft>
                      </a:pPr>
                      <a:r>
                        <a:rPr lang="en-GB" sz="2400" b="0" dirty="0">
                          <a:solidFill>
                            <a:schemeClr val="accent2"/>
                          </a:solidFill>
                          <a:effectLst>
                            <a:outerShdw blurRad="38100" dist="38100" dir="2700000" algn="tl">
                              <a:srgbClr val="000000">
                                <a:alpha val="43137"/>
                              </a:srgbClr>
                            </a:outerShdw>
                          </a:effectLst>
                        </a:rPr>
                        <a:t>Month number</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 </a:t>
                      </a:r>
                      <a:endParaRPr lang="pt-PT" sz="3600" b="0" dirty="0">
                        <a:solidFill>
                          <a:schemeClr val="accent2"/>
                        </a:solidFill>
                        <a:effectLst>
                          <a:outerShdw blurRad="38100" dist="38100" dir="2700000" algn="tl">
                            <a:srgbClr val="000000">
                              <a:alpha val="43137"/>
                            </a:srgbClr>
                          </a:outerShdw>
                        </a:effectLst>
                      </a:endParaRPr>
                    </a:p>
                    <a:p>
                      <a:pPr algn="ctr">
                        <a:spcAft>
                          <a:spcPts val="0"/>
                        </a:spcAft>
                      </a:pPr>
                      <a:r>
                        <a:rPr lang="en-GB" sz="2400" b="0" dirty="0" smtClean="0">
                          <a:solidFill>
                            <a:schemeClr val="accent2"/>
                          </a:solidFill>
                          <a:effectLst>
                            <a:outerShdw blurRad="38100" dist="38100" dir="2700000" algn="tl">
                              <a:srgbClr val="000000">
                                <a:alpha val="43137"/>
                              </a:srgbClr>
                            </a:outerShdw>
                          </a:effectLst>
                        </a:rPr>
                        <a:t>36</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400" b="0" dirty="0">
                          <a:solidFill>
                            <a:schemeClr val="accent2"/>
                          </a:solidFill>
                          <a:effectLst>
                            <a:outerShdw blurRad="38100" dist="38100" dir="2700000" algn="tl">
                              <a:srgbClr val="000000">
                                <a:alpha val="43137"/>
                              </a:srgbClr>
                            </a:outerShdw>
                          </a:effectLst>
                        </a:rPr>
                        <a:t>Duration</a:t>
                      </a:r>
                      <a:endParaRPr lang="pt-PT" sz="3600" b="0" dirty="0">
                        <a:solidFill>
                          <a:schemeClr val="accent2"/>
                        </a:solidFill>
                        <a:effectLst>
                          <a:outerShdw blurRad="38100" dist="38100" dir="2700000" algn="tl">
                            <a:srgbClr val="000000">
                              <a:alpha val="43137"/>
                            </a:srgbClr>
                          </a:outerShdw>
                        </a:effectLst>
                      </a:endParaRPr>
                    </a:p>
                    <a:p>
                      <a:pPr algn="ctr">
                        <a:spcAft>
                          <a:spcPts val="0"/>
                        </a:spcAft>
                      </a:pPr>
                      <a:r>
                        <a:rPr lang="en-GB" sz="2400" b="0" dirty="0">
                          <a:solidFill>
                            <a:schemeClr val="accent2"/>
                          </a:solidFill>
                          <a:effectLst>
                            <a:outerShdw blurRad="38100" dist="38100" dir="2700000" algn="tl">
                              <a:srgbClr val="000000">
                                <a:alpha val="43137"/>
                              </a:srgbClr>
                            </a:outerShdw>
                          </a:effectLst>
                        </a:rPr>
                        <a:t>in number of months</a:t>
                      </a:r>
                      <a:endParaRPr lang="pt-PT" sz="36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c>
                  <a:txBody>
                    <a:bodyPr/>
                    <a:lstStyle/>
                    <a:p>
                      <a:pPr algn="ctr">
                        <a:spcAft>
                          <a:spcPts val="0"/>
                        </a:spcAft>
                      </a:pPr>
                      <a:r>
                        <a:rPr lang="en-GB" sz="2800" b="0" dirty="0" smtClean="0">
                          <a:solidFill>
                            <a:schemeClr val="accent2"/>
                          </a:solidFill>
                          <a:effectLst>
                            <a:outerShdw blurRad="38100" dist="38100" dir="2700000" algn="tl">
                              <a:srgbClr val="000000">
                                <a:alpha val="43137"/>
                              </a:srgbClr>
                            </a:outerShdw>
                          </a:effectLst>
                        </a:rPr>
                        <a:t>24</a:t>
                      </a:r>
                      <a:endParaRPr lang="pt-PT" sz="4000" b="0" dirty="0">
                        <a:solidFill>
                          <a:schemeClr val="accent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0" marR="0" marT="0" marB="0" anchor="ctr"/>
                </a:tc>
              </a:tr>
            </a:tbl>
          </a:graphicData>
        </a:graphic>
      </p:graphicFrame>
      <p:pic>
        <p:nvPicPr>
          <p:cNvPr id="5" name="Immagine 1"/>
          <p:cNvPicPr/>
          <p:nvPr/>
        </p:nvPicPr>
        <p:blipFill>
          <a:blip r:embed="rId2">
            <a:extLst>
              <a:ext uri="{28A0092B-C50C-407E-A947-70E740481C1C}">
                <a14:useLocalDpi xmlns:a14="http://schemas.microsoft.com/office/drawing/2010/main" val="0"/>
              </a:ext>
            </a:extLst>
          </a:blip>
          <a:stretch>
            <a:fillRect/>
          </a:stretch>
        </p:blipFill>
        <p:spPr>
          <a:xfrm>
            <a:off x="10109200" y="741776"/>
            <a:ext cx="2082800" cy="1189990"/>
          </a:xfrm>
          <a:prstGeom prst="rect">
            <a:avLst/>
          </a:prstGeom>
        </p:spPr>
      </p:pic>
      <p:pic>
        <p:nvPicPr>
          <p:cNvPr id="6" name="Immagine 6"/>
          <p:cNvPicPr/>
          <p:nvPr/>
        </p:nvPicPr>
        <p:blipFill rotWithShape="1">
          <a:blip r:embed="rId3">
            <a:extLst>
              <a:ext uri="{28A0092B-C50C-407E-A947-70E740481C1C}">
                <a14:useLocalDpi xmlns:a14="http://schemas.microsoft.com/office/drawing/2010/main" val="0"/>
              </a:ext>
            </a:extLst>
          </a:blip>
          <a:srcRect b="3256"/>
          <a:stretch/>
        </p:blipFill>
        <p:spPr bwMode="auto">
          <a:xfrm>
            <a:off x="162052" y="923568"/>
            <a:ext cx="1882140" cy="784860"/>
          </a:xfrm>
          <a:prstGeom prst="rect">
            <a:avLst/>
          </a:prstGeom>
          <a:ln>
            <a:noFill/>
          </a:ln>
          <a:extLst>
            <a:ext uri="{53640926-AAD7-44D8-BBD7-CCE9431645EC}">
              <a14:shadowObscured xmlns:a14="http://schemas.microsoft.com/office/drawing/2010/main"/>
            </a:ext>
          </a:extLst>
        </p:spPr>
      </p:pic>
      <p:sp>
        <p:nvSpPr>
          <p:cNvPr id="7" name="Freeform 6"/>
          <p:cNvSpPr>
            <a:spLocks/>
          </p:cNvSpPr>
          <p:nvPr/>
        </p:nvSpPr>
        <p:spPr bwMode="auto">
          <a:xfrm flipV="1">
            <a:off x="0" y="191183"/>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pic>
        <p:nvPicPr>
          <p:cNvPr id="8" name="Immagine 6"/>
          <p:cNvPicPr/>
          <p:nvPr/>
        </p:nvPicPr>
        <p:blipFill rotWithShape="1">
          <a:blip r:embed="rId3">
            <a:extLst>
              <a:ext uri="{28A0092B-C50C-407E-A947-70E740481C1C}">
                <a14:useLocalDpi xmlns:a14="http://schemas.microsoft.com/office/drawing/2010/main" val="0"/>
              </a:ext>
            </a:extLst>
          </a:blip>
          <a:srcRect b="3256"/>
          <a:stretch/>
        </p:blipFill>
        <p:spPr bwMode="auto">
          <a:xfrm>
            <a:off x="162052" y="932626"/>
            <a:ext cx="1882140" cy="784860"/>
          </a:xfrm>
          <a:prstGeom prst="rect">
            <a:avLst/>
          </a:prstGeom>
          <a:ln>
            <a:noFill/>
          </a:ln>
          <a:extLst>
            <a:ext uri="{53640926-AAD7-44D8-BBD7-CCE9431645EC}">
              <a14:shadowObscured xmlns:a14="http://schemas.microsoft.com/office/drawing/2010/main"/>
            </a:ext>
          </a:extLst>
        </p:spPr>
      </p:pic>
      <p:sp>
        <p:nvSpPr>
          <p:cNvPr id="9" name="Freeform 8"/>
          <p:cNvSpPr>
            <a:spLocks/>
          </p:cNvSpPr>
          <p:nvPr/>
        </p:nvSpPr>
        <p:spPr bwMode="auto">
          <a:xfrm flipV="1">
            <a:off x="0" y="200241"/>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1547971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33540007"/>
              </p:ext>
            </p:extLst>
          </p:nvPr>
        </p:nvGraphicFramePr>
        <p:xfrm>
          <a:off x="3171526" y="1253210"/>
          <a:ext cx="5322770" cy="5824330"/>
        </p:xfrm>
        <a:graphic>
          <a:graphicData uri="http://schemas.openxmlformats.org/drawingml/2006/table">
            <a:tbl>
              <a:tblPr firstRow="1" firstCol="1" lastRow="1" lastCol="1" bandRow="1" bandCol="1">
                <a:tableStyleId>{5C22544A-7EE6-4342-B048-85BDC9FD1C3A}</a:tableStyleId>
              </a:tblPr>
              <a:tblGrid>
                <a:gridCol w="1828377"/>
                <a:gridCol w="543573"/>
                <a:gridCol w="232960"/>
                <a:gridCol w="141187"/>
                <a:gridCol w="98832"/>
                <a:gridCol w="2477841"/>
              </a:tblGrid>
              <a:tr h="212023">
                <a:tc rowSpan="2">
                  <a:txBody>
                    <a:bodyPr/>
                    <a:lstStyle/>
                    <a:p>
                      <a:pPr algn="l">
                        <a:spcAft>
                          <a:spcPts val="0"/>
                        </a:spcAft>
                      </a:pPr>
                      <a:r>
                        <a:rPr lang="en-GB" sz="1800" b="0" dirty="0">
                          <a:effectLst/>
                        </a:rPr>
                        <a:t> </a:t>
                      </a:r>
                      <a:endParaRPr lang="pt-PT" sz="2000" b="0" dirty="0">
                        <a:effectLst/>
                      </a:endParaRPr>
                    </a:p>
                    <a:p>
                      <a:pPr algn="l">
                        <a:spcAft>
                          <a:spcPts val="0"/>
                        </a:spcAft>
                      </a:pPr>
                      <a:r>
                        <a:rPr lang="en-GB" sz="1800" b="0" dirty="0">
                          <a:effectLst/>
                        </a:rPr>
                        <a:t> </a:t>
                      </a:r>
                      <a:endParaRPr lang="pt-PT" sz="2000" b="0" dirty="0">
                        <a:effectLst/>
                      </a:endParaRPr>
                    </a:p>
                    <a:p>
                      <a:pPr algn="l">
                        <a:spcAft>
                          <a:spcPts val="0"/>
                        </a:spcAft>
                      </a:pPr>
                      <a:r>
                        <a:rPr lang="en-GB" sz="1800" b="0" dirty="0" smtClean="0">
                          <a:effectLst/>
                          <a:latin typeface="+mn-lt"/>
                          <a:ea typeface="+mn-ea"/>
                        </a:rPr>
                        <a:t>Partner</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gridSpan="5">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hMerge="1">
                  <a:txBody>
                    <a:bodyPr/>
                    <a:lstStyle/>
                    <a:p>
                      <a:endParaRPr lang="pt-PT"/>
                    </a:p>
                  </a:txBody>
                  <a:tcPr/>
                </a:tc>
                <a:tc hMerge="1">
                  <a:txBody>
                    <a:bodyPr/>
                    <a:lstStyle/>
                    <a:p>
                      <a:endParaRPr lang="pt-PT"/>
                    </a:p>
                  </a:txBody>
                  <a:tcPr/>
                </a:tc>
                <a:tc hMerge="1">
                  <a:txBody>
                    <a:bodyPr/>
                    <a:lstStyle/>
                    <a:p>
                      <a:endParaRPr lang="pt-PT"/>
                    </a:p>
                  </a:txBody>
                  <a:tcPr/>
                </a:tc>
                <a:tc hMerge="1">
                  <a:txBody>
                    <a:bodyPr/>
                    <a:lstStyle/>
                    <a:p>
                      <a:endParaRPr lang="pt-PT"/>
                    </a:p>
                  </a:txBody>
                  <a:tcPr/>
                </a:tc>
              </a:tr>
              <a:tr h="419158">
                <a:tc vMerge="1">
                  <a:txBody>
                    <a:bodyPr/>
                    <a:lstStyle/>
                    <a:p>
                      <a:endParaRPr lang="pt-PT"/>
                    </a:p>
                  </a:txBody>
                  <a:tcPr/>
                </a:tc>
                <a:tc>
                  <a:txBody>
                    <a:bodyPr/>
                    <a:lstStyle/>
                    <a:p>
                      <a:pPr algn="l">
                        <a:spcAft>
                          <a:spcPts val="0"/>
                        </a:spcAft>
                      </a:pP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smtClean="0">
                          <a:solidFill>
                            <a:srgbClr val="FF0000"/>
                          </a:solidFill>
                          <a:effectLst/>
                        </a:rPr>
                        <a:t>Total work days</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742445">
                <a:tc>
                  <a:txBody>
                    <a:bodyPr/>
                    <a:lstStyle/>
                    <a:p>
                      <a:pPr algn="l">
                        <a:spcAft>
                          <a:spcPts val="0"/>
                        </a:spcAft>
                      </a:pPr>
                      <a:r>
                        <a:rPr lang="en-GB" sz="1800" b="0" dirty="0">
                          <a:effectLst/>
                        </a:rPr>
                        <a:t>PT-Portugal</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smtClean="0">
                          <a:solidFill>
                            <a:srgbClr val="FF0000"/>
                          </a:solidFill>
                          <a:effectLst/>
                        </a:rPr>
                        <a:t>16</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742445">
                <a:tc>
                  <a:txBody>
                    <a:bodyPr/>
                    <a:lstStyle/>
                    <a:p>
                      <a:pPr algn="l">
                        <a:spcAft>
                          <a:spcPts val="0"/>
                        </a:spcAft>
                      </a:pPr>
                      <a:r>
                        <a:rPr lang="en-GB" sz="1800" b="0" dirty="0">
                          <a:effectLst/>
                        </a:rPr>
                        <a:t>MT-Malta</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r>
                        <a:rPr lang="en-GB" sz="1050" b="0" dirty="0">
                          <a:effectLst/>
                        </a:rPr>
                        <a:t> </a:t>
                      </a: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a:solidFill>
                            <a:srgbClr val="FF0000"/>
                          </a:solidFill>
                          <a:effectLst/>
                        </a:rPr>
                        <a:t>14</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742445">
                <a:tc>
                  <a:txBody>
                    <a:bodyPr/>
                    <a:lstStyle/>
                    <a:p>
                      <a:pPr algn="l">
                        <a:spcAft>
                          <a:spcPts val="0"/>
                        </a:spcAft>
                      </a:pPr>
                      <a:r>
                        <a:rPr lang="en-GB" sz="1800" b="0" dirty="0">
                          <a:effectLst/>
                        </a:rPr>
                        <a:t>EL-Greece</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r>
                        <a:rPr lang="en-GB" sz="1050" b="0" dirty="0">
                          <a:effectLst/>
                        </a:rPr>
                        <a:t> </a:t>
                      </a: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a:solidFill>
                            <a:srgbClr val="FF0000"/>
                          </a:solidFill>
                          <a:effectLst/>
                        </a:rPr>
                        <a:t>11</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742445">
                <a:tc>
                  <a:txBody>
                    <a:bodyPr/>
                    <a:lstStyle/>
                    <a:p>
                      <a:pPr algn="l">
                        <a:spcAft>
                          <a:spcPts val="0"/>
                        </a:spcAft>
                      </a:pPr>
                      <a:r>
                        <a:rPr lang="en-GB" sz="1800" b="0" dirty="0">
                          <a:effectLst/>
                        </a:rPr>
                        <a:t>IT-Italy</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r>
                        <a:rPr lang="en-GB" sz="1050" b="0" dirty="0">
                          <a:effectLst/>
                        </a:rPr>
                        <a:t> </a:t>
                      </a: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a:solidFill>
                            <a:srgbClr val="FF0000"/>
                          </a:solidFill>
                          <a:effectLst/>
                        </a:rPr>
                        <a:t>11</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742445">
                <a:tc>
                  <a:txBody>
                    <a:bodyPr/>
                    <a:lstStyle/>
                    <a:p>
                      <a:pPr algn="l">
                        <a:spcAft>
                          <a:spcPts val="0"/>
                        </a:spcAft>
                      </a:pPr>
                      <a:r>
                        <a:rPr lang="en-GB" sz="1800" b="0" dirty="0">
                          <a:effectLst/>
                        </a:rPr>
                        <a:t>HR-Croatia</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r>
                        <a:rPr lang="en-GB" sz="1050" b="0" dirty="0">
                          <a:effectLst/>
                        </a:rPr>
                        <a:t> </a:t>
                      </a: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a:solidFill>
                            <a:srgbClr val="FF0000"/>
                          </a:solidFill>
                          <a:effectLst/>
                        </a:rPr>
                        <a:t>11</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750073">
                <a:tc>
                  <a:txBody>
                    <a:bodyPr/>
                    <a:lstStyle/>
                    <a:p>
                      <a:pPr algn="l">
                        <a:spcAft>
                          <a:spcPts val="0"/>
                        </a:spcAft>
                      </a:pPr>
                      <a:r>
                        <a:rPr lang="en-GB" sz="1800" b="0" dirty="0">
                          <a:effectLst/>
                        </a:rPr>
                        <a:t>SE-Sweden</a:t>
                      </a:r>
                      <a:endParaRPr lang="pt-PT" sz="20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r>
                        <a:rPr lang="en-GB" sz="1050" b="0" dirty="0">
                          <a:effectLst/>
                        </a:rPr>
                        <a:t> </a:t>
                      </a: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ctr">
                        <a:spcAft>
                          <a:spcPts val="0"/>
                        </a:spcAft>
                      </a:pPr>
                      <a:r>
                        <a:rPr lang="en-GB" sz="3200" b="0" dirty="0">
                          <a:solidFill>
                            <a:srgbClr val="FF0000"/>
                          </a:solidFill>
                          <a:effectLst/>
                        </a:rPr>
                        <a:t>11</a:t>
                      </a:r>
                      <a:endParaRPr lang="pt-PT" sz="3600" b="0" dirty="0">
                        <a:solidFill>
                          <a:srgbClr val="FF0000"/>
                        </a:solidFill>
                        <a:effectLst/>
                        <a:latin typeface="Times New Roman" panose="02020603050405020304" pitchFamily="18" charset="0"/>
                        <a:ea typeface="Times New Roman" panose="02020603050405020304" pitchFamily="18" charset="0"/>
                      </a:endParaRPr>
                    </a:p>
                  </a:txBody>
                  <a:tcPr marL="29802" marR="29802" marT="0" marB="0"/>
                </a:tc>
              </a:tr>
              <a:tr h="174649">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c>
                  <a:txBody>
                    <a:bodyPr/>
                    <a:lstStyle/>
                    <a:p>
                      <a:pPr algn="l">
                        <a:spcAft>
                          <a:spcPts val="0"/>
                        </a:spcAft>
                      </a:pPr>
                      <a:endParaRPr lang="pt-PT" sz="1100" b="0" dirty="0">
                        <a:effectLst/>
                        <a:latin typeface="Times New Roman" panose="02020603050405020304" pitchFamily="18" charset="0"/>
                        <a:ea typeface="Times New Roman" panose="02020603050405020304" pitchFamily="18" charset="0"/>
                      </a:endParaRPr>
                    </a:p>
                  </a:txBody>
                  <a:tcPr marL="29802" marR="29802" marT="0" marB="0"/>
                </a:tc>
              </a:tr>
            </a:tbl>
          </a:graphicData>
        </a:graphic>
      </p:graphicFrame>
      <p:pic>
        <p:nvPicPr>
          <p:cNvPr id="3" name="Immagine 1"/>
          <p:cNvPicPr/>
          <p:nvPr/>
        </p:nvPicPr>
        <p:blipFill>
          <a:blip r:embed="rId2">
            <a:extLst>
              <a:ext uri="{28A0092B-C50C-407E-A947-70E740481C1C}">
                <a14:useLocalDpi xmlns:a14="http://schemas.microsoft.com/office/drawing/2010/main" val="0"/>
              </a:ext>
            </a:extLst>
          </a:blip>
          <a:stretch>
            <a:fillRect/>
          </a:stretch>
        </p:blipFill>
        <p:spPr>
          <a:xfrm>
            <a:off x="10109200" y="741776"/>
            <a:ext cx="2082800" cy="1189990"/>
          </a:xfrm>
          <a:prstGeom prst="rect">
            <a:avLst/>
          </a:prstGeom>
        </p:spPr>
      </p:pic>
      <p:pic>
        <p:nvPicPr>
          <p:cNvPr id="5" name="Immagine 6"/>
          <p:cNvPicPr/>
          <p:nvPr/>
        </p:nvPicPr>
        <p:blipFill rotWithShape="1">
          <a:blip r:embed="rId3">
            <a:extLst>
              <a:ext uri="{28A0092B-C50C-407E-A947-70E740481C1C}">
                <a14:useLocalDpi xmlns:a14="http://schemas.microsoft.com/office/drawing/2010/main" val="0"/>
              </a:ext>
            </a:extLst>
          </a:blip>
          <a:srcRect b="3256"/>
          <a:stretch/>
        </p:blipFill>
        <p:spPr bwMode="auto">
          <a:xfrm>
            <a:off x="162052" y="932626"/>
            <a:ext cx="1882140" cy="784860"/>
          </a:xfrm>
          <a:prstGeom prst="rect">
            <a:avLst/>
          </a:prstGeom>
          <a:ln>
            <a:noFill/>
          </a:ln>
          <a:extLst>
            <a:ext uri="{53640926-AAD7-44D8-BBD7-CCE9431645EC}">
              <a14:shadowObscured xmlns:a14="http://schemas.microsoft.com/office/drawing/2010/main"/>
            </a:ext>
          </a:extLst>
        </p:spPr>
      </p:pic>
      <p:sp>
        <p:nvSpPr>
          <p:cNvPr id="6" name="Freeform 5"/>
          <p:cNvSpPr>
            <a:spLocks/>
          </p:cNvSpPr>
          <p:nvPr/>
        </p:nvSpPr>
        <p:spPr bwMode="auto">
          <a:xfrm flipV="1">
            <a:off x="-100584" y="14131"/>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208538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497290322"/>
              </p:ext>
            </p:extLst>
          </p:nvPr>
        </p:nvGraphicFramePr>
        <p:xfrm>
          <a:off x="838200" y="154216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a:xfrm>
            <a:off x="2164080" y="697265"/>
            <a:ext cx="10515600" cy="1325563"/>
          </a:xfrm>
        </p:spPr>
        <p:txBody>
          <a:bodyPr/>
          <a:lstStyle/>
          <a:p>
            <a:r>
              <a:rPr lang="pt-PT" dirty="0" smtClean="0"/>
              <a:t>RESCUR APPLICATION</a:t>
            </a:r>
            <a:endParaRPr lang="pt-PT" dirty="0"/>
          </a:p>
        </p:txBody>
      </p:sp>
      <p:pic>
        <p:nvPicPr>
          <p:cNvPr id="5" name="Immagine 1"/>
          <p:cNvPicPr/>
          <p:nvPr/>
        </p:nvPicPr>
        <p:blipFill>
          <a:blip r:embed="rId7">
            <a:extLst>
              <a:ext uri="{28A0092B-C50C-407E-A947-70E740481C1C}">
                <a14:useLocalDpi xmlns:a14="http://schemas.microsoft.com/office/drawing/2010/main" val="0"/>
              </a:ext>
            </a:extLst>
          </a:blip>
          <a:stretch>
            <a:fillRect/>
          </a:stretch>
        </p:blipFill>
        <p:spPr>
          <a:xfrm>
            <a:off x="10109200" y="741776"/>
            <a:ext cx="2082800" cy="1189990"/>
          </a:xfrm>
          <a:prstGeom prst="rect">
            <a:avLst/>
          </a:prstGeom>
        </p:spPr>
      </p:pic>
      <p:pic>
        <p:nvPicPr>
          <p:cNvPr id="6" name="Immagine 6"/>
          <p:cNvPicPr/>
          <p:nvPr/>
        </p:nvPicPr>
        <p:blipFill rotWithShape="1">
          <a:blip r:embed="rId8">
            <a:extLst>
              <a:ext uri="{28A0092B-C50C-407E-A947-70E740481C1C}">
                <a14:useLocalDpi xmlns:a14="http://schemas.microsoft.com/office/drawing/2010/main" val="0"/>
              </a:ext>
            </a:extLst>
          </a:blip>
          <a:srcRect b="3256"/>
          <a:stretch/>
        </p:blipFill>
        <p:spPr bwMode="auto">
          <a:xfrm>
            <a:off x="162052" y="932626"/>
            <a:ext cx="1882140" cy="784860"/>
          </a:xfrm>
          <a:prstGeom prst="rect">
            <a:avLst/>
          </a:prstGeom>
          <a:ln>
            <a:noFill/>
          </a:ln>
          <a:extLst>
            <a:ext uri="{53640926-AAD7-44D8-BBD7-CCE9431645EC}">
              <a14:shadowObscured xmlns:a14="http://schemas.microsoft.com/office/drawing/2010/main"/>
            </a:ext>
          </a:extLst>
        </p:spPr>
      </p:pic>
      <p:sp>
        <p:nvSpPr>
          <p:cNvPr id="7" name="Freeform 6"/>
          <p:cNvSpPr>
            <a:spLocks/>
          </p:cNvSpPr>
          <p:nvPr/>
        </p:nvSpPr>
        <p:spPr bwMode="auto">
          <a:xfrm flipV="1">
            <a:off x="-100584" y="14131"/>
            <a:ext cx="12192000" cy="918495"/>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908238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7272" y="688947"/>
            <a:ext cx="10515600" cy="1325563"/>
          </a:xfrm>
        </p:spPr>
        <p:txBody>
          <a:bodyPr/>
          <a:lstStyle/>
          <a:p>
            <a:r>
              <a:rPr lang="pt-PT" dirty="0" smtClean="0"/>
              <a:t>RESCUR APPLICATION</a:t>
            </a:r>
            <a:endParaRPr lang="pt-PT" dirty="0"/>
          </a:p>
        </p:txBody>
      </p:sp>
      <p:sp>
        <p:nvSpPr>
          <p:cNvPr id="3" name="Content Placeholder 2"/>
          <p:cNvSpPr>
            <a:spLocks noGrp="1"/>
          </p:cNvSpPr>
          <p:nvPr>
            <p:ph idx="1"/>
          </p:nvPr>
        </p:nvSpPr>
        <p:spPr>
          <a:xfrm>
            <a:off x="254" y="1498893"/>
            <a:ext cx="12091416" cy="4351338"/>
          </a:xfrm>
        </p:spPr>
        <p:txBody>
          <a:bodyPr>
            <a:noAutofit/>
          </a:bodyPr>
          <a:lstStyle/>
          <a:p>
            <a:r>
              <a:rPr lang="en-GB" sz="1600" dirty="0"/>
              <a:t>The project plans </a:t>
            </a:r>
            <a:r>
              <a:rPr lang="en-GB" sz="1600" dirty="0" smtClean="0">
                <a:solidFill>
                  <a:srgbClr val="FF0000"/>
                </a:solidFill>
              </a:rPr>
              <a:t>to  </a:t>
            </a:r>
            <a:r>
              <a:rPr lang="en-GB" sz="1600" dirty="0">
                <a:solidFill>
                  <a:srgbClr val="FF0000"/>
                </a:solidFill>
              </a:rPr>
              <a:t>disseminate the availability of the final RESCUR manuals directly to the early and primary school teachers taking part in the study in each of the partner countries</a:t>
            </a:r>
            <a:r>
              <a:rPr lang="en-GB" sz="1600" dirty="0"/>
              <a:t>. It is envisaged that the twenty teachers trained in each participating country will have a multiplier effect in their own respective countries, where they will help to disseminate the curriculum in their own schools, colleges, contacts, national associations and European networks and organisations. </a:t>
            </a:r>
            <a:endParaRPr lang="en-GB" sz="1600" dirty="0" smtClean="0"/>
          </a:p>
          <a:p>
            <a:r>
              <a:rPr lang="en-GB" sz="1600" dirty="0" smtClean="0"/>
              <a:t>The </a:t>
            </a:r>
            <a:r>
              <a:rPr lang="en-GB" sz="1600" dirty="0"/>
              <a:t>soft copy of the curriculum may also be </a:t>
            </a:r>
            <a:r>
              <a:rPr lang="en-GB" sz="1600" dirty="0">
                <a:solidFill>
                  <a:srgbClr val="FF0000"/>
                </a:solidFill>
              </a:rPr>
              <a:t>uploaded on the websites of their respective schools, associations and networks</a:t>
            </a:r>
            <a:r>
              <a:rPr lang="en-GB" sz="1600" dirty="0"/>
              <a:t>. </a:t>
            </a:r>
            <a:endParaRPr lang="en-GB" sz="1600" dirty="0" smtClean="0"/>
          </a:p>
          <a:p>
            <a:r>
              <a:rPr lang="en-GB" sz="1600" dirty="0" smtClean="0"/>
              <a:t>The </a:t>
            </a:r>
            <a:r>
              <a:rPr lang="en-GB" sz="1600" dirty="0">
                <a:solidFill>
                  <a:srgbClr val="FF0000"/>
                </a:solidFill>
              </a:rPr>
              <a:t>participants will also be encouraged to publish their research and to create web-based social networks</a:t>
            </a:r>
            <a:r>
              <a:rPr lang="en-GB" sz="1600" dirty="0"/>
              <a:t> related to CPD in educational resilience. </a:t>
            </a:r>
            <a:endParaRPr lang="en-GB" sz="1600" dirty="0" smtClean="0"/>
          </a:p>
          <a:p>
            <a:r>
              <a:rPr lang="en-GB" sz="1600" dirty="0" smtClean="0"/>
              <a:t>The </a:t>
            </a:r>
            <a:r>
              <a:rPr lang="en-GB" sz="1600" dirty="0">
                <a:solidFill>
                  <a:srgbClr val="FF0000"/>
                </a:solidFill>
              </a:rPr>
              <a:t>soft and hard copies of the curriculum will be also distributed in the appropriate language to the local, regional and national </a:t>
            </a:r>
            <a:r>
              <a:rPr lang="en-GB" sz="1600" dirty="0"/>
              <a:t>educational authorities of the </a:t>
            </a:r>
            <a:r>
              <a:rPr lang="en-GB" sz="1600" dirty="0">
                <a:solidFill>
                  <a:srgbClr val="FF0000"/>
                </a:solidFill>
              </a:rPr>
              <a:t>six participating partners</a:t>
            </a:r>
            <a:r>
              <a:rPr lang="en-GB" sz="1600" dirty="0"/>
              <a:t>, including a cross section of early and primary schools in each participating country. </a:t>
            </a:r>
            <a:endParaRPr lang="en-GB" sz="1600" dirty="0" smtClean="0"/>
          </a:p>
          <a:p>
            <a:r>
              <a:rPr lang="en-GB" sz="1600" dirty="0" smtClean="0">
                <a:solidFill>
                  <a:srgbClr val="FF0000"/>
                </a:solidFill>
              </a:rPr>
              <a:t>Copies </a:t>
            </a:r>
            <a:r>
              <a:rPr lang="en-GB" sz="1600" dirty="0">
                <a:solidFill>
                  <a:srgbClr val="FF0000"/>
                </a:solidFill>
              </a:rPr>
              <a:t>of the final curriculum will also be sent to the regional and national educational authorities of the remaining EU countries </a:t>
            </a:r>
            <a:r>
              <a:rPr lang="en-GB" sz="1600" dirty="0"/>
              <a:t>in their own language if available, or in English if their language is different from the other languages of the project.  </a:t>
            </a:r>
            <a:endParaRPr lang="en-GB" sz="1600" dirty="0" smtClean="0"/>
          </a:p>
          <a:p>
            <a:r>
              <a:rPr lang="en-GB" sz="1600" dirty="0" smtClean="0">
                <a:solidFill>
                  <a:srgbClr val="FF0000"/>
                </a:solidFill>
              </a:rPr>
              <a:t>The </a:t>
            </a:r>
            <a:r>
              <a:rPr lang="en-GB" sz="1600" dirty="0">
                <a:solidFill>
                  <a:srgbClr val="FF0000"/>
                </a:solidFill>
              </a:rPr>
              <a:t>curriculum will be also made available on the project website in the 7 languages of the project</a:t>
            </a:r>
            <a:r>
              <a:rPr lang="en-GB" sz="1600" dirty="0" smtClean="0"/>
              <a:t>.</a:t>
            </a:r>
          </a:p>
          <a:p>
            <a:r>
              <a:rPr lang="en-GB" sz="1600" dirty="0" smtClean="0"/>
              <a:t>It </a:t>
            </a:r>
            <a:r>
              <a:rPr lang="en-GB" sz="1600" dirty="0"/>
              <a:t>will be also disseminated through the </a:t>
            </a:r>
            <a:r>
              <a:rPr lang="en-GB" sz="1600" dirty="0">
                <a:solidFill>
                  <a:srgbClr val="FF0000"/>
                </a:solidFill>
              </a:rPr>
              <a:t>European Network for Social and Emotional Competence (ENSEC); </a:t>
            </a:r>
            <a:endParaRPr lang="en-GB" sz="1600" dirty="0" smtClean="0">
              <a:solidFill>
                <a:srgbClr val="FF0000"/>
              </a:solidFill>
            </a:endParaRPr>
          </a:p>
          <a:p>
            <a:r>
              <a:rPr lang="en-GB" sz="1600" dirty="0" smtClean="0"/>
              <a:t>The </a:t>
            </a:r>
            <a:r>
              <a:rPr lang="en-GB" sz="1600" dirty="0"/>
              <a:t>findings of the pilot study and the process of producing the curriculum will also be </a:t>
            </a:r>
            <a:r>
              <a:rPr lang="en-GB" sz="1600" dirty="0">
                <a:solidFill>
                  <a:srgbClr val="FF0000"/>
                </a:solidFill>
              </a:rPr>
              <a:t>published and disseminated through ENSEC’s Journal (International Journal of Emotional Education), </a:t>
            </a:r>
            <a:r>
              <a:rPr lang="en-GB" sz="1600" dirty="0" smtClean="0">
                <a:solidFill>
                  <a:srgbClr val="FF0000"/>
                </a:solidFill>
              </a:rPr>
              <a:t>Newsletter</a:t>
            </a:r>
            <a:r>
              <a:rPr lang="en-GB" sz="1600" dirty="0">
                <a:solidFill>
                  <a:srgbClr val="FF0000"/>
                </a:solidFill>
              </a:rPr>
              <a:t>, website and biennial conference. </a:t>
            </a:r>
            <a:endParaRPr lang="en-GB" sz="1600" dirty="0" smtClean="0">
              <a:solidFill>
                <a:srgbClr val="FF0000"/>
              </a:solidFill>
            </a:endParaRPr>
          </a:p>
          <a:p>
            <a:r>
              <a:rPr lang="en-GB" sz="1600" dirty="0" smtClean="0"/>
              <a:t>Consortium </a:t>
            </a:r>
            <a:r>
              <a:rPr lang="en-GB" sz="1600" dirty="0"/>
              <a:t>institutions and their members who are connected particularly to their regional educational systems, will be exploiting and using their connections through email, publications and conferences to promote RESCUR.  </a:t>
            </a:r>
            <a:endParaRPr lang="en-GB" sz="1600" dirty="0" smtClean="0"/>
          </a:p>
          <a:p>
            <a:r>
              <a:rPr lang="en-GB" sz="1600" dirty="0" smtClean="0"/>
              <a:t>RESCUR </a:t>
            </a:r>
            <a:r>
              <a:rPr lang="en-GB" sz="1600" dirty="0"/>
              <a:t>will also be promoted at network conferences of teachers, educators, and psychologists in the education system.</a:t>
            </a:r>
            <a:endParaRPr lang="pt-PT" sz="1600" dirty="0"/>
          </a:p>
          <a:p>
            <a:endParaRPr lang="pt-PT" sz="1600" dirty="0"/>
          </a:p>
        </p:txBody>
      </p:sp>
      <p:pic>
        <p:nvPicPr>
          <p:cNvPr id="4" name="Immagine 1"/>
          <p:cNvPicPr/>
          <p:nvPr/>
        </p:nvPicPr>
        <p:blipFill>
          <a:blip r:embed="rId2">
            <a:extLst>
              <a:ext uri="{28A0092B-C50C-407E-A947-70E740481C1C}">
                <a14:useLocalDpi xmlns:a14="http://schemas.microsoft.com/office/drawing/2010/main" val="0"/>
              </a:ext>
            </a:extLst>
          </a:blip>
          <a:stretch>
            <a:fillRect/>
          </a:stretch>
        </p:blipFill>
        <p:spPr>
          <a:xfrm>
            <a:off x="10109200" y="395576"/>
            <a:ext cx="2082800" cy="1189990"/>
          </a:xfrm>
          <a:prstGeom prst="rect">
            <a:avLst/>
          </a:prstGeom>
        </p:spPr>
      </p:pic>
      <p:pic>
        <p:nvPicPr>
          <p:cNvPr id="5" name="Immagine 6"/>
          <p:cNvPicPr/>
          <p:nvPr/>
        </p:nvPicPr>
        <p:blipFill rotWithShape="1">
          <a:blip r:embed="rId3">
            <a:extLst>
              <a:ext uri="{28A0092B-C50C-407E-A947-70E740481C1C}">
                <a14:useLocalDpi xmlns:a14="http://schemas.microsoft.com/office/drawing/2010/main" val="0"/>
              </a:ext>
            </a:extLst>
          </a:blip>
          <a:srcRect b="3256"/>
          <a:stretch/>
        </p:blipFill>
        <p:spPr bwMode="auto">
          <a:xfrm>
            <a:off x="0" y="530355"/>
            <a:ext cx="1882140" cy="784860"/>
          </a:xfrm>
          <a:prstGeom prst="rect">
            <a:avLst/>
          </a:prstGeom>
          <a:ln>
            <a:noFill/>
          </a:ln>
          <a:extLst>
            <a:ext uri="{53640926-AAD7-44D8-BBD7-CCE9431645EC}">
              <a14:shadowObscured xmlns:a14="http://schemas.microsoft.com/office/drawing/2010/main"/>
            </a:ext>
          </a:extLst>
        </p:spPr>
      </p:pic>
      <p:sp>
        <p:nvSpPr>
          <p:cNvPr id="6" name="Freeform 5"/>
          <p:cNvSpPr>
            <a:spLocks/>
          </p:cNvSpPr>
          <p:nvPr/>
        </p:nvSpPr>
        <p:spPr bwMode="auto">
          <a:xfrm flipV="1">
            <a:off x="-100330" y="52361"/>
            <a:ext cx="12192000" cy="477994"/>
          </a:xfrm>
          <a:custGeom>
            <a:avLst/>
            <a:gdLst>
              <a:gd name="T0" fmla="*/ 2448 w 2448"/>
              <a:gd name="T1" fmla="*/ 389 h 389"/>
              <a:gd name="T2" fmla="*/ 2448 w 2448"/>
              <a:gd name="T3" fmla="*/ 140 h 389"/>
              <a:gd name="T4" fmla="*/ 0 w 2448"/>
              <a:gd name="T5" fmla="*/ 183 h 389"/>
              <a:gd name="T6" fmla="*/ 0 w 2448"/>
              <a:gd name="T7" fmla="*/ 389 h 389"/>
              <a:gd name="T8" fmla="*/ 2448 w 2448"/>
              <a:gd name="T9" fmla="*/ 389 h 389"/>
            </a:gdLst>
            <a:ahLst/>
            <a:cxnLst>
              <a:cxn ang="0">
                <a:pos x="T0" y="T1"/>
              </a:cxn>
              <a:cxn ang="0">
                <a:pos x="T2" y="T3"/>
              </a:cxn>
              <a:cxn ang="0">
                <a:pos x="T4" y="T5"/>
              </a:cxn>
              <a:cxn ang="0">
                <a:pos x="T6" y="T7"/>
              </a:cxn>
              <a:cxn ang="0">
                <a:pos x="T8" y="T9"/>
              </a:cxn>
            </a:cxnLst>
            <a:rect l="0" t="0" r="r" b="b"/>
            <a:pathLst>
              <a:path w="2448" h="389">
                <a:moveTo>
                  <a:pt x="2448" y="389"/>
                </a:moveTo>
                <a:cubicBezTo>
                  <a:pt x="2448" y="140"/>
                  <a:pt x="2448" y="140"/>
                  <a:pt x="2448" y="140"/>
                </a:cubicBezTo>
                <a:cubicBezTo>
                  <a:pt x="1158" y="0"/>
                  <a:pt x="339" y="128"/>
                  <a:pt x="0" y="183"/>
                </a:cubicBezTo>
                <a:cubicBezTo>
                  <a:pt x="0" y="389"/>
                  <a:pt x="0" y="389"/>
                  <a:pt x="0" y="389"/>
                </a:cubicBezTo>
                <a:lnTo>
                  <a:pt x="2448" y="389"/>
                </a:lnTo>
                <a:close/>
              </a:path>
            </a:pathLst>
          </a:custGeom>
          <a:solidFill>
            <a:srgbClr val="00B0F0"/>
          </a:solidFill>
          <a:ln>
            <a:noFill/>
          </a:ln>
          <a:effectLst/>
        </p:spPr>
        <p:txBody>
          <a:bodyPr rot="0" vert="horz" wrap="square" lIns="91440" tIns="45720" rIns="91440" bIns="45720" anchor="t" anchorCtr="0" upright="1">
            <a:noAutofit/>
          </a:bodyPr>
          <a:lstStyle/>
          <a:p>
            <a:endParaRPr lang="pt-PT"/>
          </a:p>
        </p:txBody>
      </p:sp>
    </p:spTree>
    <p:extLst>
      <p:ext uri="{BB962C8B-B14F-4D97-AF65-F5344CB8AC3E}">
        <p14:creationId xmlns:p14="http://schemas.microsoft.com/office/powerpoint/2010/main" val="2330949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56687056"/>
              </p:ext>
            </p:extLst>
          </p:nvPr>
        </p:nvGraphicFramePr>
        <p:xfrm>
          <a:off x="749810" y="246888"/>
          <a:ext cx="10460734" cy="2785413"/>
        </p:xfrm>
        <a:graphic>
          <a:graphicData uri="http://schemas.openxmlformats.org/drawingml/2006/table">
            <a:tbl>
              <a:tblPr firstRow="1" firstCol="1" lastRow="1" lastCol="1" bandRow="1" bandCol="1">
                <a:tableStyleId>{5C22544A-7EE6-4342-B048-85BDC9FD1C3A}</a:tableStyleId>
              </a:tblPr>
              <a:tblGrid>
                <a:gridCol w="2718339"/>
                <a:gridCol w="1894174"/>
                <a:gridCol w="1714395"/>
                <a:gridCol w="4133826"/>
              </a:tblGrid>
              <a:tr h="4750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bg1"/>
                          </a:solidFill>
                          <a:effectLst/>
                          <a:latin typeface="+mn-lt"/>
                        </a:rPr>
                        <a:t>7.1</a:t>
                      </a:r>
                      <a:endParaRPr lang="pt-PT" sz="1600" dirty="0">
                        <a:solidFill>
                          <a:schemeClr val="bg1"/>
                        </a:solidFill>
                        <a:effectLst/>
                        <a:latin typeface="+mn-lt"/>
                        <a:ea typeface="Times New Roman" panose="02020603050405020304" pitchFamily="18" charset="0"/>
                      </a:endParaRPr>
                    </a:p>
                  </a:txBody>
                  <a:tcPr marL="68580" marR="68580" marT="0" marB="0" anchor="ctr"/>
                </a:tc>
                <a:tc gridSpan="3">
                  <a:txBody>
                    <a:bodyPr/>
                    <a:lstStyle/>
                    <a:p>
                      <a:pPr>
                        <a:spcAft>
                          <a:spcPts val="0"/>
                        </a:spcAft>
                        <a:tabLst>
                          <a:tab pos="325120" algn="l"/>
                        </a:tabLst>
                      </a:pPr>
                      <a:r>
                        <a:rPr lang="en-GB" sz="1600" dirty="0">
                          <a:solidFill>
                            <a:schemeClr val="bg1"/>
                          </a:solidFill>
                          <a:effectLst/>
                          <a:latin typeface="+mn-lt"/>
                        </a:rPr>
                        <a:t>Presentation of RESCUR at each partner institution</a:t>
                      </a:r>
                      <a:endParaRPr lang="pt-PT" sz="1600" dirty="0">
                        <a:solidFill>
                          <a:schemeClr val="bg1"/>
                        </a:solidFill>
                        <a:effectLst/>
                        <a:latin typeface="+mn-lt"/>
                        <a:ea typeface="Times New Roman" panose="02020603050405020304" pitchFamily="18" charset="0"/>
                      </a:endParaRPr>
                    </a:p>
                  </a:txBody>
                  <a:tcPr marL="68580" marR="68580" marT="0" marB="0" anchor="ctr"/>
                </a:tc>
                <a:tc hMerge="1">
                  <a:txBody>
                    <a:bodyPr/>
                    <a:lstStyle/>
                    <a:p>
                      <a:endParaRPr lang="pt-PT"/>
                    </a:p>
                  </a:txBody>
                  <a:tcPr/>
                </a:tc>
                <a:tc hMerge="1">
                  <a:txBody>
                    <a:bodyPr/>
                    <a:lstStyle/>
                    <a:p>
                      <a:endParaRPr lang="pt-PT"/>
                    </a:p>
                  </a:txBody>
                  <a:tcPr/>
                </a:tc>
              </a:tr>
              <a:tr h="508938">
                <a:tc>
                  <a:txBody>
                    <a:bodyPr/>
                    <a:lstStyle/>
                    <a:p>
                      <a:pPr>
                        <a:spcAft>
                          <a:spcPts val="0"/>
                        </a:spcAft>
                      </a:pPr>
                      <a:r>
                        <a:rPr lang="en-GB" sz="1600" dirty="0">
                          <a:solidFill>
                            <a:schemeClr val="bg1"/>
                          </a:solidFill>
                          <a:effectLst/>
                          <a:latin typeface="+mn-lt"/>
                        </a:rPr>
                        <a:t>Type of outcome / product / results</a:t>
                      </a:r>
                      <a:endParaRPr lang="pt-PT" sz="1600" dirty="0">
                        <a:solidFill>
                          <a:schemeClr val="bg1"/>
                        </a:solidFill>
                        <a:effectLst/>
                        <a:latin typeface="+mn-lt"/>
                        <a:ea typeface="Times New Roman" panose="02020603050405020304" pitchFamily="18" charset="0"/>
                      </a:endParaRPr>
                    </a:p>
                  </a:txBody>
                  <a:tcPr marL="68580" marR="68580" marT="0" marB="0" anchor="ctr"/>
                </a:tc>
                <a:tc gridSpan="3">
                  <a:txBody>
                    <a:bodyPr/>
                    <a:lstStyle/>
                    <a:p>
                      <a:pPr>
                        <a:spcAft>
                          <a:spcPts val="0"/>
                        </a:spcAft>
                        <a:tabLst>
                          <a:tab pos="325120" algn="l"/>
                        </a:tabLst>
                      </a:pPr>
                      <a:r>
                        <a:rPr lang="en-GB" sz="1600" dirty="0">
                          <a:solidFill>
                            <a:schemeClr val="bg1"/>
                          </a:solidFill>
                          <a:effectLst/>
                          <a:latin typeface="+mn-lt"/>
                        </a:rPr>
                        <a:t>Seminar</a:t>
                      </a:r>
                      <a:endParaRPr lang="pt-PT" sz="1600" dirty="0">
                        <a:solidFill>
                          <a:schemeClr val="bg1"/>
                        </a:solidFill>
                        <a:effectLst/>
                        <a:latin typeface="+mn-lt"/>
                        <a:ea typeface="Times New Roman" panose="02020603050405020304" pitchFamily="18" charset="0"/>
                      </a:endParaRPr>
                    </a:p>
                  </a:txBody>
                  <a:tcPr marL="68580" marR="68580" marT="0" marB="0" anchor="ctr"/>
                </a:tc>
                <a:tc hMerge="1">
                  <a:txBody>
                    <a:bodyPr/>
                    <a:lstStyle/>
                    <a:p>
                      <a:endParaRPr lang="pt-PT"/>
                    </a:p>
                  </a:txBody>
                  <a:tcPr/>
                </a:tc>
                <a:tc hMerge="1">
                  <a:txBody>
                    <a:bodyPr/>
                    <a:lstStyle/>
                    <a:p>
                      <a:endParaRPr lang="pt-PT"/>
                    </a:p>
                  </a:txBody>
                  <a:tcPr/>
                </a:tc>
              </a:tr>
              <a:tr h="1801468">
                <a:tc>
                  <a:txBody>
                    <a:bodyPr/>
                    <a:lstStyle/>
                    <a:p>
                      <a:pPr>
                        <a:spcAft>
                          <a:spcPts val="0"/>
                        </a:spcAft>
                      </a:pPr>
                      <a:r>
                        <a:rPr lang="en-GB" sz="1600" dirty="0">
                          <a:solidFill>
                            <a:schemeClr val="bg1"/>
                          </a:solidFill>
                          <a:effectLst/>
                          <a:latin typeface="+mn-lt"/>
                        </a:rPr>
                        <a:t>Delivery date</a:t>
                      </a:r>
                      <a:endParaRPr lang="pt-PT" sz="1600" dirty="0">
                        <a:solidFill>
                          <a:schemeClr val="bg1"/>
                        </a:solidFill>
                        <a:effectLst/>
                        <a:latin typeface="+mn-lt"/>
                        <a:ea typeface="Times New Roman" panose="02020603050405020304" pitchFamily="18" charset="0"/>
                      </a:endParaRPr>
                    </a:p>
                  </a:txBody>
                  <a:tcPr marL="68580" marR="68580" marT="0" marB="0" anchor="ctr"/>
                </a:tc>
                <a:tc>
                  <a:txBody>
                    <a:bodyPr/>
                    <a:lstStyle/>
                    <a:p>
                      <a:pPr>
                        <a:spcAft>
                          <a:spcPts val="0"/>
                        </a:spcAft>
                        <a:tabLst>
                          <a:tab pos="325120" algn="l"/>
                        </a:tabLst>
                      </a:pPr>
                      <a:r>
                        <a:rPr lang="en-GB" sz="1600" dirty="0" smtClean="0">
                          <a:solidFill>
                            <a:srgbClr val="FF0000"/>
                          </a:solidFill>
                          <a:effectLst/>
                          <a:latin typeface="+mn-lt"/>
                        </a:rPr>
                        <a:t>30.10.2015</a:t>
                      </a:r>
                      <a:endParaRPr lang="pt-PT" sz="1600" dirty="0">
                        <a:solidFill>
                          <a:srgbClr val="FF0000"/>
                        </a:solidFill>
                        <a:effectLst/>
                        <a:latin typeface="+mn-lt"/>
                        <a:ea typeface="Times New Roman" panose="02020603050405020304" pitchFamily="18" charset="0"/>
                      </a:endParaRPr>
                    </a:p>
                  </a:txBody>
                  <a:tcPr marL="68580" marR="68580" marT="0" marB="0" anchor="ctr"/>
                </a:tc>
                <a:tc>
                  <a:txBody>
                    <a:bodyPr/>
                    <a:lstStyle/>
                    <a:p>
                      <a:pPr>
                        <a:spcAft>
                          <a:spcPts val="0"/>
                        </a:spcAft>
                      </a:pPr>
                      <a:r>
                        <a:rPr lang="en-GB" sz="1600" dirty="0">
                          <a:solidFill>
                            <a:schemeClr val="bg1"/>
                          </a:solidFill>
                          <a:effectLst/>
                          <a:latin typeface="+mn-lt"/>
                        </a:rPr>
                        <a:t>Dissemination level</a:t>
                      </a:r>
                      <a:endParaRPr lang="pt-PT" sz="1600" dirty="0">
                        <a:solidFill>
                          <a:schemeClr val="bg1"/>
                        </a:solidFill>
                        <a:effectLst/>
                        <a:latin typeface="+mn-lt"/>
                        <a:ea typeface="Times New Roman" panose="02020603050405020304" pitchFamily="18" charset="0"/>
                      </a:endParaRPr>
                    </a:p>
                  </a:txBody>
                  <a:tcPr marL="68580" marR="68580" marT="0" marB="0" anchor="ctr"/>
                </a:tc>
                <a:tc>
                  <a:txBody>
                    <a:bodyPr/>
                    <a:lstStyle/>
                    <a:p>
                      <a:pPr>
                        <a:spcAft>
                          <a:spcPts val="0"/>
                        </a:spcAft>
                      </a:pPr>
                      <a:r>
                        <a:rPr lang="en-GB" sz="1600" dirty="0">
                          <a:solidFill>
                            <a:schemeClr val="bg1"/>
                          </a:solidFill>
                          <a:effectLst/>
                          <a:latin typeface="+mn-lt"/>
                        </a:rPr>
                        <a:t> Public</a:t>
                      </a:r>
                      <a:endParaRPr lang="da-DK" sz="1600" dirty="0">
                        <a:solidFill>
                          <a:schemeClr val="bg1"/>
                        </a:solidFill>
                        <a:effectLst/>
                        <a:latin typeface="+mn-lt"/>
                      </a:endParaRPr>
                    </a:p>
                    <a:p>
                      <a:pPr marL="240665" indent="-240665">
                        <a:spcAft>
                          <a:spcPts val="0"/>
                        </a:spcAft>
                      </a:pPr>
                      <a:r>
                        <a:rPr lang="en-GB" sz="1600" dirty="0">
                          <a:solidFill>
                            <a:schemeClr val="bg1"/>
                          </a:solidFill>
                          <a:effectLst/>
                          <a:latin typeface="+mn-lt"/>
                        </a:rPr>
                        <a:t> Restricted to other programme participants (including Commission services and project reviewers)</a:t>
                      </a:r>
                      <a:endParaRPr lang="pt-PT" sz="1600" dirty="0">
                        <a:solidFill>
                          <a:schemeClr val="bg1"/>
                        </a:solidFill>
                        <a:effectLst/>
                        <a:latin typeface="+mn-lt"/>
                      </a:endParaRPr>
                    </a:p>
                    <a:p>
                      <a:pPr marL="240665" indent="-240665">
                        <a:spcAft>
                          <a:spcPts val="0"/>
                        </a:spcAft>
                      </a:pPr>
                      <a:r>
                        <a:rPr lang="en-GB" sz="1600" dirty="0">
                          <a:solidFill>
                            <a:schemeClr val="bg1"/>
                          </a:solidFill>
                          <a:effectLst/>
                          <a:latin typeface="+mn-lt"/>
                        </a:rPr>
                        <a:t> Confidential, only for members of the consortium (including EACEA and Commission services and project reviewers)</a:t>
                      </a:r>
                      <a:endParaRPr lang="pt-PT" sz="1600" dirty="0">
                        <a:solidFill>
                          <a:schemeClr val="bg1"/>
                        </a:solidFill>
                        <a:effectLst/>
                        <a:latin typeface="+mn-lt"/>
                        <a:ea typeface="Times New Roman" panose="02020603050405020304" pitchFamily="18" charset="0"/>
                      </a:endParaRPr>
                    </a:p>
                  </a:txBody>
                  <a:tcPr marL="68580" marR="68580" marT="0" marB="0" anchor="ct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977121214"/>
              </p:ext>
            </p:extLst>
          </p:nvPr>
        </p:nvGraphicFramePr>
        <p:xfrm>
          <a:off x="732198" y="3043829"/>
          <a:ext cx="10494709" cy="2755392"/>
        </p:xfrm>
        <a:graphic>
          <a:graphicData uri="http://schemas.openxmlformats.org/drawingml/2006/table">
            <a:tbl>
              <a:tblPr firstRow="1" firstCol="1" lastRow="1" lastCol="1" bandRow="1" bandCol="1">
                <a:tableStyleId>{5C22544A-7EE6-4342-B048-85BDC9FD1C3A}</a:tableStyleId>
              </a:tblPr>
              <a:tblGrid>
                <a:gridCol w="2727168"/>
                <a:gridCol w="7767541"/>
              </a:tblGrid>
              <a:tr h="136706">
                <a:tc>
                  <a:txBody>
                    <a:bodyPr/>
                    <a:lstStyle/>
                    <a:p>
                      <a:pPr>
                        <a:spcAft>
                          <a:spcPts val="0"/>
                        </a:spcAft>
                      </a:pPr>
                      <a:r>
                        <a:rPr lang="en-GB" sz="1800" dirty="0">
                          <a:effectLst/>
                          <a:latin typeface="+mn-lt"/>
                        </a:rPr>
                        <a:t>Language versions</a:t>
                      </a:r>
                      <a:endParaRPr lang="pt-PT" sz="1800" dirty="0">
                        <a:effectLst/>
                        <a:latin typeface="+mn-lt"/>
                        <a:ea typeface="Times New Roman" panose="02020603050405020304" pitchFamily="18" charset="0"/>
                      </a:endParaRPr>
                    </a:p>
                  </a:txBody>
                  <a:tcPr marL="68580" marR="68580" marT="0" marB="0" anchor="ctr"/>
                </a:tc>
                <a:tc>
                  <a:txBody>
                    <a:bodyPr/>
                    <a:lstStyle/>
                    <a:p>
                      <a:pPr>
                        <a:spcAft>
                          <a:spcPts val="0"/>
                        </a:spcAft>
                      </a:pPr>
                      <a:r>
                        <a:rPr lang="en-GB" sz="1800">
                          <a:effectLst/>
                          <a:latin typeface="+mn-lt"/>
                        </a:rPr>
                        <a:t>Croatian, English, Estonian, Greek, Italian, Maltese, Portuguese, Swedish</a:t>
                      </a:r>
                      <a:endParaRPr lang="pt-PT" sz="1800">
                        <a:effectLst/>
                        <a:latin typeface="+mn-lt"/>
                        <a:ea typeface="Times New Roman" panose="02020603050405020304" pitchFamily="18" charset="0"/>
                      </a:endParaRPr>
                    </a:p>
                  </a:txBody>
                  <a:tcPr marL="68580" marR="68580" marT="0" marB="0" anchor="ctr"/>
                </a:tc>
              </a:tr>
              <a:tr h="286512">
                <a:tc>
                  <a:txBody>
                    <a:bodyPr/>
                    <a:lstStyle/>
                    <a:p>
                      <a:pPr>
                        <a:spcAft>
                          <a:spcPts val="0"/>
                        </a:spcAft>
                      </a:pPr>
                      <a:r>
                        <a:rPr lang="en-GB" sz="1800" dirty="0">
                          <a:effectLst/>
                          <a:latin typeface="+mn-lt"/>
                        </a:rPr>
                        <a:t>Target languages</a:t>
                      </a:r>
                      <a:endParaRPr lang="pt-PT" sz="1800" dirty="0">
                        <a:effectLst/>
                        <a:latin typeface="+mn-lt"/>
                        <a:ea typeface="Times New Roman" panose="02020603050405020304" pitchFamily="18" charset="0"/>
                      </a:endParaRPr>
                    </a:p>
                  </a:txBody>
                  <a:tcPr marL="68580" marR="68580" marT="0" marB="0" anchor="ctr"/>
                </a:tc>
                <a:tc>
                  <a:txBody>
                    <a:bodyPr/>
                    <a:lstStyle/>
                    <a:p>
                      <a:pPr>
                        <a:spcAft>
                          <a:spcPts val="0"/>
                        </a:spcAft>
                      </a:pPr>
                      <a:r>
                        <a:rPr lang="en-GB" sz="1800" dirty="0">
                          <a:effectLst/>
                          <a:latin typeface="+mn-lt"/>
                        </a:rPr>
                        <a:t>Croatian, English, Estonian, Greek, Italian, Maltese, Portuguese, Swedish</a:t>
                      </a:r>
                      <a:endParaRPr lang="pt-PT" sz="1800" dirty="0">
                        <a:effectLst/>
                        <a:latin typeface="+mn-lt"/>
                        <a:ea typeface="Times New Roman" panose="02020603050405020304" pitchFamily="18" charset="0"/>
                      </a:endParaRPr>
                    </a:p>
                  </a:txBody>
                  <a:tcPr marL="68580" marR="68580" marT="0" marB="0" anchor="ctr"/>
                </a:tc>
              </a:tr>
              <a:tr h="1241659">
                <a:tc gridSpan="2">
                  <a:txBody>
                    <a:bodyPr/>
                    <a:lstStyle/>
                    <a:p>
                      <a:pPr marR="21590" algn="just">
                        <a:spcBef>
                          <a:spcPts val="600"/>
                        </a:spcBef>
                        <a:spcAft>
                          <a:spcPts val="0"/>
                        </a:spcAft>
                      </a:pPr>
                      <a:r>
                        <a:rPr lang="en-GB" sz="1800" dirty="0" smtClean="0">
                          <a:effectLst/>
                          <a:latin typeface="+mn-lt"/>
                        </a:rPr>
                        <a:t>Each partner will organise a half day continuing professional development seminar for educational authorities, policy makers and educators, promoting RESCUR as an opportunity to update themselves on European responses to the promotion of educational resilience, growth and wellbeing amongst vulnerable children, particularly in the contexts of social cohesion, inclusion and equity. This should be effective as each partner institution has contacts with the different associations and individual educators engaged in the education of vulnerable children and children coming from disadvantaged and marginalised backgrounds in their country. It will include an opportunity for the promotion and potential implementation of the curriculum in these countries.  The minimum target audience for this seminar will be around 100</a:t>
                      </a:r>
                      <a:endParaRPr lang="pt-PT" sz="1800" dirty="0" smtClean="0">
                        <a:effectLst/>
                        <a:latin typeface="+mn-lt"/>
                        <a:ea typeface="Times New Roman" panose="02020603050405020304" pitchFamily="18" charset="0"/>
                      </a:endParaRPr>
                    </a:p>
                  </a:txBody>
                  <a:tcPr marL="68580" marR="68580" marT="0" marB="0" anchor="ctr"/>
                </a:tc>
                <a:tc hMerge="1">
                  <a:txBody>
                    <a:bodyPr/>
                    <a:lstStyle/>
                    <a:p>
                      <a:endParaRPr lang="pt-PT"/>
                    </a:p>
                  </a:txBody>
                  <a:tcPr/>
                </a:tc>
              </a:tr>
            </a:tbl>
          </a:graphicData>
        </a:graphic>
      </p:graphicFrame>
    </p:spTree>
    <p:extLst>
      <p:ext uri="{BB962C8B-B14F-4D97-AF65-F5344CB8AC3E}">
        <p14:creationId xmlns:p14="http://schemas.microsoft.com/office/powerpoint/2010/main" val="1260592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92053436"/>
              </p:ext>
            </p:extLst>
          </p:nvPr>
        </p:nvGraphicFramePr>
        <p:xfrm>
          <a:off x="521210" y="530353"/>
          <a:ext cx="10689335" cy="6471589"/>
        </p:xfrm>
        <a:graphic>
          <a:graphicData uri="http://schemas.openxmlformats.org/drawingml/2006/table">
            <a:tbl>
              <a:tblPr firstRow="1" firstCol="1" lastRow="1" lastCol="1" bandRow="1" bandCol="1">
                <a:tableStyleId>{5C22544A-7EE6-4342-B048-85BDC9FD1C3A}</a:tableStyleId>
              </a:tblPr>
              <a:tblGrid>
                <a:gridCol w="2777744"/>
                <a:gridCol w="1935568"/>
                <a:gridCol w="1751860"/>
                <a:gridCol w="4224163"/>
              </a:tblGrid>
              <a:tr h="436549">
                <a:tc>
                  <a:txBody>
                    <a:bodyPr/>
                    <a:lstStyle/>
                    <a:p>
                      <a:pPr>
                        <a:spcAft>
                          <a:spcPts val="0"/>
                        </a:spcAft>
                        <a:tabLst>
                          <a:tab pos="325120" algn="l"/>
                        </a:tabLst>
                      </a:pPr>
                      <a:r>
                        <a:rPr lang="en-GB" sz="1800" b="1" dirty="0" smtClean="0">
                          <a:solidFill>
                            <a:schemeClr val="bg1"/>
                          </a:solidFill>
                          <a:effectLst/>
                        </a:rPr>
                        <a:t>7.2</a:t>
                      </a: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a:spcAft>
                          <a:spcPts val="0"/>
                        </a:spcAft>
                        <a:tabLst>
                          <a:tab pos="325120" algn="l"/>
                        </a:tabLst>
                      </a:pPr>
                      <a:r>
                        <a:rPr lang="en-GB" sz="1800" b="1" dirty="0">
                          <a:solidFill>
                            <a:schemeClr val="bg1"/>
                          </a:solidFill>
                          <a:effectLst/>
                        </a:rPr>
                        <a:t>Presentation of RESCUR at EU Conferences and publications</a:t>
                      </a: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pt-PT"/>
                    </a:p>
                  </a:txBody>
                  <a:tcPr/>
                </a:tc>
                <a:tc hMerge="1">
                  <a:txBody>
                    <a:bodyPr/>
                    <a:lstStyle/>
                    <a:p>
                      <a:endParaRPr lang="pt-PT"/>
                    </a:p>
                  </a:txBody>
                  <a:tcPr/>
                </a:tc>
              </a:tr>
              <a:tr h="454983">
                <a:tc>
                  <a:txBody>
                    <a:bodyPr/>
                    <a:lstStyle/>
                    <a:p>
                      <a:pPr>
                        <a:spcAft>
                          <a:spcPts val="0"/>
                        </a:spcAft>
                      </a:pPr>
                      <a:r>
                        <a:rPr lang="en-GB" sz="1800" b="1">
                          <a:solidFill>
                            <a:schemeClr val="bg1"/>
                          </a:solidFill>
                          <a:effectLst/>
                        </a:rPr>
                        <a:t>Type of outcome / product / results</a:t>
                      </a:r>
                      <a:endParaRPr lang="pt-PT" sz="1800" b="1">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a:spcAft>
                          <a:spcPts val="0"/>
                        </a:spcAft>
                        <a:tabLst>
                          <a:tab pos="325120" algn="l"/>
                        </a:tabLst>
                      </a:pPr>
                      <a:r>
                        <a:rPr lang="en-GB" sz="1800" b="1" dirty="0">
                          <a:solidFill>
                            <a:schemeClr val="bg1"/>
                          </a:solidFill>
                          <a:effectLst/>
                        </a:rPr>
                        <a:t>Presentations and symposium in conferences,  and peer-reviewed journal papers</a:t>
                      </a: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pt-PT"/>
                    </a:p>
                  </a:txBody>
                  <a:tcPr/>
                </a:tc>
                <a:tc hMerge="1">
                  <a:txBody>
                    <a:bodyPr/>
                    <a:lstStyle/>
                    <a:p>
                      <a:endParaRPr lang="pt-PT"/>
                    </a:p>
                  </a:txBody>
                  <a:tcPr/>
                </a:tc>
              </a:tr>
              <a:tr h="1230522">
                <a:tc>
                  <a:txBody>
                    <a:bodyPr/>
                    <a:lstStyle/>
                    <a:p>
                      <a:pPr>
                        <a:spcAft>
                          <a:spcPts val="0"/>
                        </a:spcAft>
                      </a:pPr>
                      <a:r>
                        <a:rPr lang="en-GB" sz="1800" b="1" dirty="0">
                          <a:solidFill>
                            <a:schemeClr val="bg1"/>
                          </a:solidFill>
                          <a:effectLst/>
                        </a:rPr>
                        <a:t>Delivery date</a:t>
                      </a: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tabLst>
                          <a:tab pos="325120" algn="l"/>
                        </a:tabLst>
                      </a:pPr>
                      <a:r>
                        <a:rPr lang="en-GB" sz="1800" b="1" dirty="0" smtClean="0">
                          <a:solidFill>
                            <a:srgbClr val="FF0000"/>
                          </a:solidFill>
                          <a:effectLst/>
                        </a:rPr>
                        <a:t>30.09.2012</a:t>
                      </a:r>
                    </a:p>
                    <a:p>
                      <a:pPr>
                        <a:spcAft>
                          <a:spcPts val="0"/>
                        </a:spcAft>
                        <a:tabLst>
                          <a:tab pos="325120" algn="l"/>
                        </a:tabLst>
                      </a:pPr>
                      <a:endParaRPr lang="en-GB" sz="1800" b="1" dirty="0" err="1" smtClean="0">
                        <a:solidFill>
                          <a:srgbClr val="FF0000"/>
                        </a:solidFill>
                        <a:effectLst/>
                      </a:endParaRPr>
                    </a:p>
                    <a:p>
                      <a:pPr>
                        <a:spcAft>
                          <a:spcPts val="0"/>
                        </a:spcAft>
                        <a:tabLst>
                          <a:tab pos="325120" algn="l"/>
                        </a:tabLst>
                      </a:pPr>
                      <a:r>
                        <a:rPr lang="en-GB" sz="1800" b="1" dirty="0" smtClean="0">
                          <a:solidFill>
                            <a:schemeClr val="tx1"/>
                          </a:solidFill>
                          <a:effectLst/>
                        </a:rPr>
                        <a:t>Oct 2013 (Necessary to change this date</a:t>
                      </a:r>
                      <a:r>
                        <a:rPr lang="en-GB" sz="1800" b="1" baseline="0" dirty="0" smtClean="0">
                          <a:solidFill>
                            <a:schemeClr val="tx1"/>
                          </a:solidFill>
                          <a:effectLst/>
                        </a:rPr>
                        <a:t> in the application</a:t>
                      </a:r>
                      <a:r>
                        <a:rPr lang="en-GB" sz="1800" b="1" dirty="0" smtClean="0">
                          <a:solidFill>
                            <a:schemeClr val="tx1"/>
                          </a:solidFill>
                          <a:effectLst/>
                        </a:rPr>
                        <a:t>)</a:t>
                      </a:r>
                    </a:p>
                  </a:txBody>
                  <a:tcPr marL="68580" marR="68580" marT="0" marB="0" anchor="ctr">
                    <a:solidFill>
                      <a:schemeClr val="accent1"/>
                    </a:solidFill>
                  </a:tcPr>
                </a:tc>
                <a:tc>
                  <a:txBody>
                    <a:bodyPr/>
                    <a:lstStyle/>
                    <a:p>
                      <a:pPr>
                        <a:spcAft>
                          <a:spcPts val="0"/>
                        </a:spcAft>
                      </a:pPr>
                      <a:r>
                        <a:rPr lang="en-GB" sz="1800" b="1" dirty="0">
                          <a:solidFill>
                            <a:schemeClr val="bg1"/>
                          </a:solidFill>
                          <a:effectLst/>
                        </a:rPr>
                        <a:t>Dissemination level</a:t>
                      </a: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a:txBody>
                    <a:bodyPr/>
                    <a:lstStyle/>
                    <a:p>
                      <a:pPr>
                        <a:spcAft>
                          <a:spcPts val="0"/>
                        </a:spcAft>
                      </a:pPr>
                      <a:r>
                        <a:rPr lang="en-GB" sz="1800" b="1" dirty="0">
                          <a:solidFill>
                            <a:schemeClr val="bg1"/>
                          </a:solidFill>
                          <a:effectLst/>
                        </a:rPr>
                        <a:t> Public</a:t>
                      </a:r>
                      <a:endParaRPr lang="da-DK" sz="1800" b="1" dirty="0">
                        <a:solidFill>
                          <a:schemeClr val="bg1"/>
                        </a:solidFill>
                        <a:effectLst/>
                      </a:endParaRPr>
                    </a:p>
                    <a:p>
                      <a:pPr marL="240665" indent="-240665">
                        <a:spcAft>
                          <a:spcPts val="0"/>
                        </a:spcAft>
                      </a:pPr>
                      <a:r>
                        <a:rPr lang="en-GB" sz="1800" b="1" dirty="0">
                          <a:solidFill>
                            <a:schemeClr val="bg1"/>
                          </a:solidFill>
                          <a:effectLst/>
                        </a:rPr>
                        <a:t> Restricted to other programme participants (including Commission services and project reviewers)</a:t>
                      </a:r>
                      <a:endParaRPr lang="pt-PT" sz="1800" b="1" dirty="0">
                        <a:solidFill>
                          <a:schemeClr val="bg1"/>
                        </a:solidFill>
                        <a:effectLst/>
                      </a:endParaRPr>
                    </a:p>
                    <a:p>
                      <a:pPr marL="240665" indent="-240665">
                        <a:spcAft>
                          <a:spcPts val="0"/>
                        </a:spcAft>
                      </a:pPr>
                      <a:r>
                        <a:rPr lang="en-GB" sz="1800" b="1" dirty="0">
                          <a:solidFill>
                            <a:schemeClr val="bg1"/>
                          </a:solidFill>
                          <a:effectLst/>
                        </a:rPr>
                        <a:t> Confidential, only for members of the consortium (including EACEA and Commission services and project reviewers)</a:t>
                      </a: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r>
              <a:tr h="1793119">
                <a:tc gridSpan="4">
                  <a:txBody>
                    <a:bodyPr/>
                    <a:lstStyle/>
                    <a:p>
                      <a:r>
                        <a:rPr lang="en-GB" sz="1800" b="1" dirty="0" smtClean="0">
                          <a:solidFill>
                            <a:schemeClr val="bg1"/>
                          </a:solidFill>
                        </a:rPr>
                        <a:t>Use of relevant European conferences and networks of educators to promote RESCUR. </a:t>
                      </a:r>
                    </a:p>
                    <a:p>
                      <a:r>
                        <a:rPr lang="en-GB" sz="1800" b="1" dirty="0" smtClean="0">
                          <a:solidFill>
                            <a:schemeClr val="bg1"/>
                          </a:solidFill>
                        </a:rPr>
                        <a:t>ENSEC Conference in July 2013. </a:t>
                      </a:r>
                    </a:p>
                    <a:p>
                      <a:r>
                        <a:rPr lang="en-GB" sz="1800" b="1" dirty="0" smtClean="0">
                          <a:solidFill>
                            <a:schemeClr val="bg1"/>
                          </a:solidFill>
                        </a:rPr>
                        <a:t>ENSEC conference in 2015 - symposium by all the partners to present the findings of the pilot study. </a:t>
                      </a:r>
                    </a:p>
                    <a:p>
                      <a:r>
                        <a:rPr lang="en-GB" sz="1800" b="1" dirty="0" smtClean="0">
                          <a:solidFill>
                            <a:schemeClr val="bg1"/>
                          </a:solidFill>
                        </a:rPr>
                        <a:t>Each partner will also attend different relevant conferences and present papers on the relevance of the project to educators, professionals and others involved. </a:t>
                      </a:r>
                    </a:p>
                    <a:p>
                      <a:r>
                        <a:rPr lang="en-GB" sz="1800" b="1" dirty="0" smtClean="0">
                          <a:solidFill>
                            <a:schemeClr val="bg1"/>
                          </a:solidFill>
                        </a:rPr>
                        <a:t>Besides promoting the European resilience curriculum, these activities will also raise general sensitivity to the promotion of academic and social and emotional resilience for students at risk for school failure, early school leaving, and social exclusion.</a:t>
                      </a:r>
                      <a:endParaRPr lang="pt-PT" sz="1800" b="1" dirty="0" smtClean="0">
                        <a:solidFill>
                          <a:schemeClr val="bg1"/>
                        </a:solidFill>
                      </a:endParaRPr>
                    </a:p>
                    <a:p>
                      <a:r>
                        <a:rPr lang="en-GB" sz="1800" b="1" dirty="0" smtClean="0">
                          <a:solidFill>
                            <a:schemeClr val="bg1"/>
                          </a:solidFill>
                        </a:rPr>
                        <a:t>Finally the pilot results and the process leading to the final product will be published in a couple of papers in the European Journal of Educational Education (possibly special edition) and the European Journal of Special Needs Education.</a:t>
                      </a:r>
                      <a:endParaRPr lang="pt-PT" sz="1800" b="1" dirty="0" smtClean="0">
                        <a:solidFill>
                          <a:schemeClr val="bg1"/>
                        </a:solidFill>
                      </a:endParaRPr>
                    </a:p>
                    <a:p>
                      <a:pPr>
                        <a:spcAft>
                          <a:spcPts val="0"/>
                        </a:spcAft>
                      </a:pPr>
                      <a:endParaRPr lang="pt-PT" sz="18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a:spcAft>
                          <a:spcPts val="0"/>
                        </a:spcAft>
                        <a:tabLst>
                          <a:tab pos="325120" algn="l"/>
                        </a:tabLst>
                      </a:pPr>
                      <a:endParaRPr lang="pt-PT"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a:spcAft>
                          <a:spcPts val="0"/>
                        </a:spcAft>
                      </a:pPr>
                      <a:endParaRPr lang="pt-PT"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240665" indent="-240665">
                        <a:spcAft>
                          <a:spcPts val="0"/>
                        </a:spcAft>
                      </a:pPr>
                      <a:endParaRPr lang="pt-PT" sz="12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082479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81776764"/>
              </p:ext>
            </p:extLst>
          </p:nvPr>
        </p:nvGraphicFramePr>
        <p:xfrm>
          <a:off x="365760" y="384048"/>
          <a:ext cx="10954511" cy="1190229"/>
        </p:xfrm>
        <a:graphic>
          <a:graphicData uri="http://schemas.openxmlformats.org/drawingml/2006/table">
            <a:tbl>
              <a:tblPr firstRow="1" firstCol="1" lastRow="1" lastCol="1" bandRow="1" bandCol="1">
                <a:tableStyleId>{5C22544A-7EE6-4342-B048-85BDC9FD1C3A}</a:tableStyleId>
              </a:tblPr>
              <a:tblGrid>
                <a:gridCol w="2846653"/>
                <a:gridCol w="8107858"/>
              </a:tblGrid>
              <a:tr h="5645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bg1"/>
                          </a:solidFill>
                          <a:effectLst/>
                          <a:latin typeface="+mn-lt"/>
                        </a:rPr>
                        <a:t>7.3</a:t>
                      </a:r>
                      <a:endParaRPr lang="pt-PT" sz="1600" dirty="0">
                        <a:solidFill>
                          <a:schemeClr val="bg1"/>
                        </a:solidFill>
                        <a:effectLst/>
                        <a:latin typeface="+mn-lt"/>
                        <a:ea typeface="Times New Roman" panose="02020603050405020304" pitchFamily="18" charset="0"/>
                      </a:endParaRPr>
                    </a:p>
                  </a:txBody>
                  <a:tcPr marL="68580" marR="68580" marT="0" marB="0" anchor="ctr"/>
                </a:tc>
                <a:tc>
                  <a:txBody>
                    <a:bodyPr/>
                    <a:lstStyle/>
                    <a:p>
                      <a:pPr>
                        <a:spcAft>
                          <a:spcPts val="0"/>
                        </a:spcAft>
                        <a:tabLst>
                          <a:tab pos="325120" algn="l"/>
                        </a:tabLst>
                      </a:pPr>
                      <a:r>
                        <a:rPr lang="en-GB" sz="1600" dirty="0">
                          <a:solidFill>
                            <a:schemeClr val="bg1"/>
                          </a:solidFill>
                          <a:effectLst/>
                          <a:latin typeface="+mn-lt"/>
                        </a:rPr>
                        <a:t>Development of RESCUR into a joint masters degree</a:t>
                      </a:r>
                      <a:endParaRPr lang="pt-PT" sz="1600" dirty="0">
                        <a:solidFill>
                          <a:schemeClr val="bg1"/>
                        </a:solidFill>
                        <a:effectLst/>
                        <a:latin typeface="+mn-lt"/>
                        <a:ea typeface="Times New Roman" panose="02020603050405020304" pitchFamily="18" charset="0"/>
                      </a:endParaRPr>
                    </a:p>
                  </a:txBody>
                  <a:tcPr marL="68580" marR="68580" marT="0" marB="0" anchor="ctr"/>
                </a:tc>
              </a:tr>
              <a:tr h="625642">
                <a:tc>
                  <a:txBody>
                    <a:bodyPr/>
                    <a:lstStyle/>
                    <a:p>
                      <a:pPr>
                        <a:spcAft>
                          <a:spcPts val="0"/>
                        </a:spcAft>
                      </a:pPr>
                      <a:r>
                        <a:rPr lang="en-GB" sz="1600">
                          <a:solidFill>
                            <a:schemeClr val="bg1"/>
                          </a:solidFill>
                          <a:effectLst/>
                          <a:latin typeface="+mn-lt"/>
                        </a:rPr>
                        <a:t>Type of outcome / product / results</a:t>
                      </a:r>
                      <a:endParaRPr lang="pt-PT" sz="1600">
                        <a:solidFill>
                          <a:schemeClr val="bg1"/>
                        </a:solidFill>
                        <a:effectLst/>
                        <a:latin typeface="+mn-lt"/>
                        <a:ea typeface="Times New Roman" panose="02020603050405020304" pitchFamily="18" charset="0"/>
                      </a:endParaRPr>
                    </a:p>
                  </a:txBody>
                  <a:tcPr marL="68580" marR="68580" marT="0" marB="0" anchor="ctr"/>
                </a:tc>
                <a:tc>
                  <a:txBody>
                    <a:bodyPr/>
                    <a:lstStyle/>
                    <a:p>
                      <a:pPr>
                        <a:spcAft>
                          <a:spcPts val="0"/>
                        </a:spcAft>
                        <a:tabLst>
                          <a:tab pos="325120" algn="l"/>
                        </a:tabLst>
                      </a:pPr>
                      <a:r>
                        <a:rPr lang="en-GB" sz="1600" dirty="0">
                          <a:solidFill>
                            <a:schemeClr val="bg1"/>
                          </a:solidFill>
                          <a:effectLst/>
                          <a:latin typeface="+mn-lt"/>
                        </a:rPr>
                        <a:t>Plan for a joint Masters degree in resilience education</a:t>
                      </a:r>
                      <a:endParaRPr lang="pt-PT" sz="1600" dirty="0">
                        <a:solidFill>
                          <a:schemeClr val="bg1"/>
                        </a:solidFill>
                        <a:effectLst/>
                        <a:latin typeface="+mn-lt"/>
                        <a:ea typeface="Times New Roman" panose="02020603050405020304" pitchFamily="18" charset="0"/>
                      </a:endParaRPr>
                    </a:p>
                  </a:txBody>
                  <a:tcPr marL="68580" marR="68580" marT="0" marB="0" anchor="ct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427801842"/>
              </p:ext>
            </p:extLst>
          </p:nvPr>
        </p:nvGraphicFramePr>
        <p:xfrm>
          <a:off x="375868" y="1573014"/>
          <a:ext cx="10917935" cy="5252884"/>
        </p:xfrm>
        <a:graphic>
          <a:graphicData uri="http://schemas.openxmlformats.org/drawingml/2006/table">
            <a:tbl>
              <a:tblPr firstRow="1" firstCol="1" lastRow="1" lastCol="1" bandRow="1" bandCol="1">
                <a:tableStyleId>{5C22544A-7EE6-4342-B048-85BDC9FD1C3A}</a:tableStyleId>
              </a:tblPr>
              <a:tblGrid>
                <a:gridCol w="2837149"/>
                <a:gridCol w="1976961"/>
                <a:gridCol w="1789325"/>
                <a:gridCol w="4314500"/>
              </a:tblGrid>
              <a:tr h="917626">
                <a:tc>
                  <a:txBody>
                    <a:bodyPr/>
                    <a:lstStyle/>
                    <a:p>
                      <a:pPr>
                        <a:spcAft>
                          <a:spcPts val="0"/>
                        </a:spcAft>
                      </a:pPr>
                      <a:r>
                        <a:rPr lang="en-GB" sz="1800" dirty="0">
                          <a:effectLst/>
                        </a:rPr>
                        <a:t>Delivery date</a:t>
                      </a:r>
                      <a:endParaRPr lang="pt-PT" sz="1800" dirty="0">
                        <a:effectLst/>
                        <a:latin typeface="Times New Roman" panose="02020603050405020304" pitchFamily="18" charset="0"/>
                        <a:ea typeface="Times New Roman" panose="02020603050405020304" pitchFamily="18" charset="0"/>
                      </a:endParaRPr>
                    </a:p>
                  </a:txBody>
                  <a:tcPr marL="63523" marR="63523" marT="0" marB="0" anchor="ctr"/>
                </a:tc>
                <a:tc>
                  <a:txBody>
                    <a:bodyPr/>
                    <a:lstStyle/>
                    <a:p>
                      <a:pPr>
                        <a:spcAft>
                          <a:spcPts val="0"/>
                        </a:spcAft>
                        <a:tabLst>
                          <a:tab pos="325120" algn="l"/>
                        </a:tabLst>
                      </a:pPr>
                      <a:r>
                        <a:rPr lang="en-GB" sz="1800" dirty="0" smtClean="0">
                          <a:solidFill>
                            <a:srgbClr val="FF0000"/>
                          </a:solidFill>
                          <a:effectLst/>
                        </a:rPr>
                        <a:t>30.09.2014</a:t>
                      </a:r>
                    </a:p>
                    <a:p>
                      <a:pPr>
                        <a:spcAft>
                          <a:spcPts val="0"/>
                        </a:spcAft>
                        <a:tabLst>
                          <a:tab pos="325120" algn="l"/>
                        </a:tabLst>
                      </a:pPr>
                      <a:endParaRPr lang="en-GB" sz="1800" dirty="0" smtClean="0">
                        <a:solidFill>
                          <a:srgbClr val="FF0000"/>
                        </a:solidFill>
                        <a:effectLst/>
                      </a:endParaRPr>
                    </a:p>
                    <a:p>
                      <a:pPr>
                        <a:spcAft>
                          <a:spcPts val="0"/>
                        </a:spcAft>
                        <a:tabLst>
                          <a:tab pos="325120" algn="l"/>
                        </a:tabLst>
                      </a:pPr>
                      <a:r>
                        <a:rPr lang="en-GB" sz="1800" dirty="0" smtClean="0">
                          <a:solidFill>
                            <a:schemeClr val="tx1"/>
                          </a:solidFill>
                          <a:effectLst/>
                          <a:latin typeface="Times New Roman" panose="02020603050405020304" pitchFamily="18" charset="0"/>
                          <a:ea typeface="Times New Roman" panose="02020603050405020304" pitchFamily="18" charset="0"/>
                        </a:rPr>
                        <a:t>30.09.2015 (Change)</a:t>
                      </a:r>
                      <a:endParaRPr lang="pt-PT" sz="1800" dirty="0">
                        <a:solidFill>
                          <a:schemeClr val="tx1"/>
                        </a:solidFill>
                        <a:effectLst/>
                        <a:latin typeface="Times New Roman" panose="02020603050405020304" pitchFamily="18" charset="0"/>
                        <a:ea typeface="Times New Roman" panose="02020603050405020304" pitchFamily="18" charset="0"/>
                      </a:endParaRPr>
                    </a:p>
                  </a:txBody>
                  <a:tcPr marL="63523" marR="63523" marT="0" marB="0" anchor="ctr"/>
                </a:tc>
                <a:tc>
                  <a:txBody>
                    <a:bodyPr/>
                    <a:lstStyle/>
                    <a:p>
                      <a:pPr>
                        <a:spcAft>
                          <a:spcPts val="0"/>
                        </a:spcAft>
                      </a:pPr>
                      <a:r>
                        <a:rPr lang="en-GB" sz="1800">
                          <a:effectLst/>
                        </a:rPr>
                        <a:t>Dissemination level</a:t>
                      </a:r>
                      <a:endParaRPr lang="pt-PT" sz="1800">
                        <a:effectLst/>
                        <a:latin typeface="Times New Roman" panose="02020603050405020304" pitchFamily="18" charset="0"/>
                        <a:ea typeface="Times New Roman" panose="02020603050405020304" pitchFamily="18" charset="0"/>
                      </a:endParaRPr>
                    </a:p>
                  </a:txBody>
                  <a:tcPr marL="63523" marR="63523" marT="0" marB="0" anchor="ctr"/>
                </a:tc>
                <a:tc>
                  <a:txBody>
                    <a:bodyPr/>
                    <a:lstStyle/>
                    <a:p>
                      <a:pPr>
                        <a:spcAft>
                          <a:spcPts val="0"/>
                        </a:spcAft>
                      </a:pPr>
                      <a:r>
                        <a:rPr lang="en-GB" sz="1400">
                          <a:effectLst/>
                        </a:rPr>
                        <a:t> Public</a:t>
                      </a:r>
                      <a:endParaRPr lang="da-DK" sz="1400">
                        <a:effectLst/>
                      </a:endParaRPr>
                    </a:p>
                    <a:p>
                      <a:pPr marL="240665" indent="-240665">
                        <a:spcAft>
                          <a:spcPts val="0"/>
                        </a:spcAft>
                      </a:pPr>
                      <a:r>
                        <a:rPr lang="en-GB" sz="1400">
                          <a:effectLst/>
                        </a:rPr>
                        <a:t> Restricted to other programme participants (including Commission services and project reviewers)</a:t>
                      </a:r>
                      <a:endParaRPr lang="pt-PT" sz="2000">
                        <a:effectLst/>
                      </a:endParaRPr>
                    </a:p>
                    <a:p>
                      <a:pPr marL="240665" indent="-240665">
                        <a:spcAft>
                          <a:spcPts val="0"/>
                        </a:spcAft>
                      </a:pPr>
                      <a:r>
                        <a:rPr lang="en-GB" sz="1400">
                          <a:effectLst/>
                        </a:rPr>
                        <a:t> Confidential, only for members of the consortium (including EACEA and Commission services and project reviewers)</a:t>
                      </a:r>
                      <a:endParaRPr lang="pt-PT" sz="2000">
                        <a:effectLst/>
                        <a:latin typeface="Times New Roman" panose="02020603050405020304" pitchFamily="18" charset="0"/>
                        <a:ea typeface="Times New Roman" panose="02020603050405020304" pitchFamily="18" charset="0"/>
                      </a:endParaRPr>
                    </a:p>
                  </a:txBody>
                  <a:tcPr marL="63523" marR="63523" marT="0" marB="0" anchor="ctr"/>
                </a:tc>
              </a:tr>
              <a:tr h="640622">
                <a:tc>
                  <a:txBody>
                    <a:bodyPr/>
                    <a:lstStyle/>
                    <a:p>
                      <a:pPr>
                        <a:spcAft>
                          <a:spcPts val="0"/>
                        </a:spcAft>
                      </a:pPr>
                      <a:r>
                        <a:rPr lang="en-GB" sz="1800">
                          <a:effectLst/>
                        </a:rPr>
                        <a:t>Nature</a:t>
                      </a:r>
                      <a:endParaRPr lang="pt-PT" sz="1800">
                        <a:effectLst/>
                        <a:latin typeface="Times New Roman" panose="02020603050405020304" pitchFamily="18" charset="0"/>
                        <a:ea typeface="Times New Roman" panose="02020603050405020304" pitchFamily="18" charset="0"/>
                      </a:endParaRPr>
                    </a:p>
                  </a:txBody>
                  <a:tcPr marL="63523" marR="63523" marT="0" marB="0" anchor="ctr"/>
                </a:tc>
                <a:tc gridSpan="3">
                  <a:txBody>
                    <a:bodyPr/>
                    <a:lstStyle/>
                    <a:p>
                      <a:pPr>
                        <a:spcAft>
                          <a:spcPts val="0"/>
                        </a:spcAft>
                      </a:pPr>
                      <a:r>
                        <a:rPr lang="en-GB" sz="1800" dirty="0">
                          <a:effectLst/>
                        </a:rPr>
                        <a:t> Report</a:t>
                      </a:r>
                      <a:endParaRPr lang="da-DK" sz="1800" dirty="0">
                        <a:effectLst/>
                      </a:endParaRPr>
                    </a:p>
                    <a:p>
                      <a:pPr>
                        <a:spcAft>
                          <a:spcPts val="0"/>
                        </a:spcAft>
                      </a:pPr>
                      <a:r>
                        <a:rPr lang="da-DK" sz="1800" dirty="0">
                          <a:effectLst/>
                        </a:rPr>
                        <a:t> </a:t>
                      </a:r>
                      <a:r>
                        <a:rPr lang="en-GB" sz="1800" dirty="0">
                          <a:effectLst/>
                        </a:rPr>
                        <a:t>Service / Product</a:t>
                      </a:r>
                      <a:endParaRPr lang="pt-PT" sz="1800" dirty="0">
                        <a:effectLst/>
                      </a:endParaRPr>
                    </a:p>
                    <a:p>
                      <a:pPr>
                        <a:spcAft>
                          <a:spcPts val="0"/>
                        </a:spcAft>
                      </a:pPr>
                      <a:r>
                        <a:rPr lang="en-GB" sz="1800" dirty="0">
                          <a:effectLst/>
                        </a:rPr>
                        <a:t> Demonstrator / Prototype</a:t>
                      </a:r>
                      <a:endParaRPr lang="pt-PT" sz="1800" dirty="0">
                        <a:effectLst/>
                      </a:endParaRPr>
                    </a:p>
                    <a:p>
                      <a:pPr>
                        <a:spcAft>
                          <a:spcPts val="0"/>
                        </a:spcAft>
                      </a:pPr>
                      <a:r>
                        <a:rPr lang="en-GB" sz="1800" dirty="0">
                          <a:effectLst/>
                        </a:rPr>
                        <a:t> Event</a:t>
                      </a:r>
                      <a:endParaRPr lang="pt-PT" sz="1800" dirty="0">
                        <a:effectLst/>
                      </a:endParaRPr>
                    </a:p>
                    <a:p>
                      <a:pPr>
                        <a:spcAft>
                          <a:spcPts val="0"/>
                        </a:spcAft>
                      </a:pPr>
                      <a:r>
                        <a:rPr lang="en-GB" sz="1800" dirty="0">
                          <a:effectLst/>
                        </a:rPr>
                        <a:t> Other</a:t>
                      </a:r>
                      <a:endParaRPr lang="pt-PT" sz="1800" dirty="0">
                        <a:effectLst/>
                        <a:latin typeface="Times New Roman" panose="02020603050405020304" pitchFamily="18" charset="0"/>
                        <a:ea typeface="Times New Roman" panose="02020603050405020304" pitchFamily="18" charset="0"/>
                      </a:endParaRPr>
                    </a:p>
                  </a:txBody>
                  <a:tcPr marL="63523" marR="63523" marT="0" marB="0" anchor="ctr"/>
                </a:tc>
                <a:tc hMerge="1">
                  <a:txBody>
                    <a:bodyPr/>
                    <a:lstStyle/>
                    <a:p>
                      <a:endParaRPr lang="pt-PT"/>
                    </a:p>
                  </a:txBody>
                  <a:tcPr/>
                </a:tc>
                <a:tc hMerge="1">
                  <a:txBody>
                    <a:bodyPr/>
                    <a:lstStyle/>
                    <a:p>
                      <a:endParaRPr lang="pt-PT"/>
                    </a:p>
                  </a:txBody>
                  <a:tcPr/>
                </a:tc>
              </a:tr>
              <a:tr h="201534">
                <a:tc>
                  <a:txBody>
                    <a:bodyPr/>
                    <a:lstStyle/>
                    <a:p>
                      <a:pPr>
                        <a:spcAft>
                          <a:spcPts val="0"/>
                        </a:spcAft>
                      </a:pPr>
                      <a:r>
                        <a:rPr lang="en-GB" sz="1800">
                          <a:effectLst/>
                        </a:rPr>
                        <a:t>Language versions</a:t>
                      </a:r>
                      <a:endParaRPr lang="pt-PT" sz="1800">
                        <a:effectLst/>
                        <a:latin typeface="Times New Roman" panose="02020603050405020304" pitchFamily="18" charset="0"/>
                        <a:ea typeface="Times New Roman" panose="02020603050405020304" pitchFamily="18" charset="0"/>
                      </a:endParaRPr>
                    </a:p>
                  </a:txBody>
                  <a:tcPr marL="63523" marR="63523" marT="0" marB="0" anchor="ctr"/>
                </a:tc>
                <a:tc gridSpan="3">
                  <a:txBody>
                    <a:bodyPr/>
                    <a:lstStyle/>
                    <a:p>
                      <a:pPr>
                        <a:spcAft>
                          <a:spcPts val="0"/>
                        </a:spcAft>
                      </a:pPr>
                      <a:r>
                        <a:rPr lang="en-GB" sz="1800" dirty="0">
                          <a:effectLst/>
                        </a:rPr>
                        <a:t>English</a:t>
                      </a:r>
                      <a:endParaRPr lang="pt-PT" sz="1800" dirty="0">
                        <a:effectLst/>
                        <a:latin typeface="Times New Roman" panose="02020603050405020304" pitchFamily="18" charset="0"/>
                        <a:ea typeface="Times New Roman" panose="02020603050405020304" pitchFamily="18" charset="0"/>
                      </a:endParaRPr>
                    </a:p>
                  </a:txBody>
                  <a:tcPr marL="63523" marR="63523" marT="0" marB="0" anchor="ctr"/>
                </a:tc>
                <a:tc hMerge="1">
                  <a:txBody>
                    <a:bodyPr/>
                    <a:lstStyle/>
                    <a:p>
                      <a:endParaRPr lang="pt-PT"/>
                    </a:p>
                  </a:txBody>
                  <a:tcPr/>
                </a:tc>
                <a:tc hMerge="1">
                  <a:txBody>
                    <a:bodyPr/>
                    <a:lstStyle/>
                    <a:p>
                      <a:endParaRPr lang="pt-PT"/>
                    </a:p>
                  </a:txBody>
                  <a:tcPr/>
                </a:tc>
              </a:tr>
              <a:tr h="406564">
                <a:tc>
                  <a:txBody>
                    <a:bodyPr/>
                    <a:lstStyle/>
                    <a:p>
                      <a:pPr>
                        <a:spcAft>
                          <a:spcPts val="0"/>
                        </a:spcAft>
                      </a:pPr>
                      <a:r>
                        <a:rPr lang="en-GB" sz="1800">
                          <a:effectLst/>
                        </a:rPr>
                        <a:t>Target languages</a:t>
                      </a:r>
                      <a:endParaRPr lang="pt-PT" sz="1800">
                        <a:effectLst/>
                        <a:latin typeface="Times New Roman" panose="02020603050405020304" pitchFamily="18" charset="0"/>
                        <a:ea typeface="Times New Roman" panose="02020603050405020304" pitchFamily="18" charset="0"/>
                      </a:endParaRPr>
                    </a:p>
                  </a:txBody>
                  <a:tcPr marL="63523" marR="63523" marT="0" marB="0" anchor="ctr"/>
                </a:tc>
                <a:tc gridSpan="3">
                  <a:txBody>
                    <a:bodyPr/>
                    <a:lstStyle/>
                    <a:p>
                      <a:pPr>
                        <a:spcAft>
                          <a:spcPts val="0"/>
                        </a:spcAft>
                      </a:pPr>
                      <a:r>
                        <a:rPr lang="en-GB" sz="1800" dirty="0">
                          <a:effectLst/>
                        </a:rPr>
                        <a:t>English</a:t>
                      </a:r>
                      <a:endParaRPr lang="pt-PT" sz="1800" dirty="0">
                        <a:effectLst/>
                        <a:latin typeface="Times New Roman" panose="02020603050405020304" pitchFamily="18" charset="0"/>
                        <a:ea typeface="Times New Roman" panose="02020603050405020304" pitchFamily="18" charset="0"/>
                      </a:endParaRPr>
                    </a:p>
                  </a:txBody>
                  <a:tcPr marL="63523" marR="63523" marT="0" marB="0" anchor="ctr"/>
                </a:tc>
                <a:tc hMerge="1">
                  <a:txBody>
                    <a:bodyPr/>
                    <a:lstStyle/>
                    <a:p>
                      <a:endParaRPr lang="pt-PT"/>
                    </a:p>
                  </a:txBody>
                  <a:tcPr/>
                </a:tc>
                <a:tc hMerge="1">
                  <a:txBody>
                    <a:bodyPr/>
                    <a:lstStyle/>
                    <a:p>
                      <a:endParaRPr lang="pt-PT"/>
                    </a:p>
                  </a:txBody>
                  <a:tcPr/>
                </a:tc>
              </a:tr>
              <a:tr h="1510204">
                <a:tc gridSpan="4">
                  <a:txBody>
                    <a:bodyPr/>
                    <a:lstStyle/>
                    <a:p>
                      <a:pPr marR="21590" algn="just">
                        <a:spcBef>
                          <a:spcPts val="600"/>
                        </a:spcBef>
                        <a:spcAft>
                          <a:spcPts val="0"/>
                        </a:spcAft>
                      </a:pPr>
                      <a:r>
                        <a:rPr lang="en-GB" sz="1800" dirty="0" smtClean="0">
                          <a:effectLst/>
                        </a:rPr>
                        <a:t>It </a:t>
                      </a:r>
                      <a:r>
                        <a:rPr lang="en-GB" sz="1800" dirty="0">
                          <a:effectLst/>
                        </a:rPr>
                        <a:t>is intended that the experience of developing a European resilience curriculum for early and primary schools, should provide sufficient knowledge and expertise to plan and develop a joint European masters in resilience education in early and primary school, preparing European teachers in this core competence. The partners in this consortium will make plans before the conclusion of the project comes to an end, to prepare a bid for the development of a masters through such programmes as the EU Lifelong Learning Programme.  This might include other EU member partners not included in the present consortium. This will be discussed through skype meetings, the last transnational meeting and a preparatory meeting late in </a:t>
                      </a:r>
                      <a:r>
                        <a:rPr lang="en-GB" sz="1800" dirty="0" smtClean="0">
                          <a:effectLst/>
                        </a:rPr>
                        <a:t>2015</a:t>
                      </a:r>
                      <a:endParaRPr lang="pt-PT" sz="1800" dirty="0">
                        <a:effectLst/>
                      </a:endParaRPr>
                    </a:p>
                  </a:txBody>
                  <a:tcPr marL="63523" marR="63523" marT="0" marB="0" anchor="ctr"/>
                </a:tc>
                <a:tc hMerge="1">
                  <a:txBody>
                    <a:bodyPr/>
                    <a:lstStyle/>
                    <a:p>
                      <a:endParaRPr lang="pt-PT"/>
                    </a:p>
                  </a:txBody>
                  <a:tcPr/>
                </a:tc>
                <a:tc hMerge="1">
                  <a:txBody>
                    <a:bodyPr/>
                    <a:lstStyle/>
                    <a:p>
                      <a:endParaRPr lang="pt-PT"/>
                    </a:p>
                  </a:txBody>
                  <a:tcPr/>
                </a:tc>
                <a:tc hMerge="1">
                  <a:txBody>
                    <a:bodyPr/>
                    <a:lstStyle/>
                    <a:p>
                      <a:endParaRPr lang="pt-PT"/>
                    </a:p>
                  </a:txBody>
                  <a:tcPr/>
                </a:tc>
              </a:tr>
            </a:tbl>
          </a:graphicData>
        </a:graphic>
      </p:graphicFrame>
    </p:spTree>
    <p:extLst>
      <p:ext uri="{BB962C8B-B14F-4D97-AF65-F5344CB8AC3E}">
        <p14:creationId xmlns:p14="http://schemas.microsoft.com/office/powerpoint/2010/main" val="3829189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TotalTime>
  <Words>2510</Words>
  <Application>Microsoft Office PowerPoint</Application>
  <PresentationFormat>Bredbild</PresentationFormat>
  <Paragraphs>641</Paragraphs>
  <Slides>16</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Calibri Light</vt:lpstr>
      <vt:lpstr>Times New Roman</vt:lpstr>
      <vt:lpstr>Office Theme</vt:lpstr>
      <vt:lpstr>   18th September 4th Transnational Meeting  Sweden WP 7  Dissemination and exploitation </vt:lpstr>
      <vt:lpstr>Topics for meeting</vt:lpstr>
      <vt:lpstr>Period</vt:lpstr>
      <vt:lpstr>PowerPoint-presentation</vt:lpstr>
      <vt:lpstr>RESCUR APPLICATION</vt:lpstr>
      <vt:lpstr>RESCUR APPLICATION</vt:lpstr>
      <vt:lpstr>PowerPoint-presentation</vt:lpstr>
      <vt:lpstr>PowerPoint-presentation</vt:lpstr>
      <vt:lpstr>PowerPoint-presentation</vt:lpstr>
      <vt:lpstr>PowerPoint-presentation</vt:lpstr>
      <vt:lpstr>WORKPLAN – Sept. 2014 – Nov. 2015 - Dissemination &amp; Exploitation activities  </vt:lpstr>
      <vt:lpstr>Dissemination</vt:lpstr>
      <vt:lpstr>Dissemination</vt:lpstr>
      <vt:lpstr>Exploitation</vt:lpstr>
      <vt:lpstr>PowerPoint-presentation</vt:lpstr>
      <vt:lpstr>Action points from the meeting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E.2 Dissemination and exploitation strategy</dc:title>
  <dc:creator>Paula Lebre Melo</dc:creator>
  <cp:lastModifiedBy>IsaJertfelt</cp:lastModifiedBy>
  <cp:revision>62</cp:revision>
  <dcterms:created xsi:type="dcterms:W3CDTF">2014-09-15T21:43:22Z</dcterms:created>
  <dcterms:modified xsi:type="dcterms:W3CDTF">2014-10-06T17:22:33Z</dcterms:modified>
</cp:coreProperties>
</file>