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77" r:id="rId5"/>
    <p:sldId id="260" r:id="rId6"/>
    <p:sldId id="278" r:id="rId7"/>
    <p:sldId id="264" r:id="rId8"/>
    <p:sldId id="268" r:id="rId9"/>
    <p:sldId id="265" r:id="rId10"/>
    <p:sldId id="266" r:id="rId11"/>
    <p:sldId id="267" r:id="rId12"/>
    <p:sldId id="269" r:id="rId13"/>
    <p:sldId id="270" r:id="rId14"/>
    <p:sldId id="271" r:id="rId15"/>
    <p:sldId id="272" r:id="rId16"/>
    <p:sldId id="273" r:id="rId17"/>
    <p:sldId id="274" r:id="rId18"/>
    <p:sldId id="275" r:id="rId19"/>
    <p:sldId id="276" r:id="rId20"/>
  </p:sldIdLst>
  <p:sldSz cx="12192000" cy="6858000"/>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p:scale>
          <a:sx n="70" d="100"/>
          <a:sy n="70" d="100"/>
        </p:scale>
        <p:origin x="540"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v-SE" smtClean="0"/>
              <a:t>Klicka här för att ändra format</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E5728D6D-457C-4F9F-AF03-B21456CF3D7C}" type="datetimeFigureOut">
              <a:rPr lang="sv-SE" smtClean="0"/>
              <a:t>2015-04-02</a:t>
            </a:fld>
            <a:endParaRPr lang="sv-SE"/>
          </a:p>
        </p:txBody>
      </p:sp>
      <p:sp>
        <p:nvSpPr>
          <p:cNvPr id="5" name="Footer Placeholder 4"/>
          <p:cNvSpPr>
            <a:spLocks noGrp="1"/>
          </p:cNvSpPr>
          <p:nvPr>
            <p:ph type="ftr" sz="quarter" idx="11"/>
          </p:nvPr>
        </p:nvSpPr>
        <p:spPr/>
        <p:txBody>
          <a:bodyPr/>
          <a:lstStyle/>
          <a:p>
            <a:endParaRPr lang="sv-S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3330716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E5728D6D-457C-4F9F-AF03-B21456CF3D7C}" type="datetimeFigureOut">
              <a:rPr lang="sv-SE" smtClean="0"/>
              <a:t>2015-04-02</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68540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smtClean="0"/>
              <a:t>Klicka här för att ändra format</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Klicka här för att ändra format på bakgrundstexten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E5728D6D-457C-4F9F-AF03-B21456CF3D7C}" type="datetimeFigureOut">
              <a:rPr lang="sv-SE" smtClean="0"/>
              <a:t>2015-04-02</a:t>
            </a:fld>
            <a:endParaRPr lang="sv-SE"/>
          </a:p>
        </p:txBody>
      </p:sp>
      <p:sp>
        <p:nvSpPr>
          <p:cNvPr id="5" name="Footer Placeholder 4"/>
          <p:cNvSpPr>
            <a:spLocks noGrp="1"/>
          </p:cNvSpPr>
          <p:nvPr>
            <p:ph type="ftr" sz="quarter" idx="11"/>
          </p:nvPr>
        </p:nvSpPr>
        <p:spPr/>
        <p:txBody>
          <a:bodyPr/>
          <a:lstStyle/>
          <a:p>
            <a:endParaRPr lang="sv-S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78D2914-AFD7-450B-8864-68E7092D39F8}" type="slidenum">
              <a:rPr lang="sv-SE" smtClean="0"/>
              <a:t>‹#›</a:t>
            </a:fld>
            <a:endParaRPr lang="sv-S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221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v-SE" smtClean="0"/>
              <a:t>Klicka här för att ändra format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Klicka här för att ändra format på bakgrundstexten</a:t>
            </a:r>
          </a:p>
        </p:txBody>
      </p:sp>
      <p:sp>
        <p:nvSpPr>
          <p:cNvPr id="5" name="Date Placeholder 4"/>
          <p:cNvSpPr>
            <a:spLocks noGrp="1"/>
          </p:cNvSpPr>
          <p:nvPr>
            <p:ph type="dt" sz="half" idx="10"/>
          </p:nvPr>
        </p:nvSpPr>
        <p:spPr/>
        <p:txBody>
          <a:bodyPr/>
          <a:lstStyle/>
          <a:p>
            <a:fld id="{E5728D6D-457C-4F9F-AF03-B21456CF3D7C}" type="datetimeFigureOut">
              <a:rPr lang="sv-SE" smtClean="0"/>
              <a:t>2015-04-02</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1902468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smtClean="0"/>
              <a:t>Klicka här för att ändra 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Klicka här för att ändra format på bakgrundstexten</a:t>
            </a:r>
          </a:p>
        </p:txBody>
      </p:sp>
      <p:sp>
        <p:nvSpPr>
          <p:cNvPr id="5" name="Date Placeholder 4"/>
          <p:cNvSpPr>
            <a:spLocks noGrp="1"/>
          </p:cNvSpPr>
          <p:nvPr>
            <p:ph type="dt" sz="half" idx="10"/>
          </p:nvPr>
        </p:nvSpPr>
        <p:spPr/>
        <p:txBody>
          <a:bodyPr/>
          <a:lstStyle/>
          <a:p>
            <a:fld id="{E5728D6D-457C-4F9F-AF03-B21456CF3D7C}" type="datetimeFigureOut">
              <a:rPr lang="sv-SE" smtClean="0"/>
              <a:t>2015-04-02</a:t>
            </a:fld>
            <a:endParaRPr lang="sv-SE"/>
          </a:p>
        </p:txBody>
      </p:sp>
      <p:sp>
        <p:nvSpPr>
          <p:cNvPr id="6" name="Footer Placeholder 5"/>
          <p:cNvSpPr>
            <a:spLocks noGrp="1"/>
          </p:cNvSpPr>
          <p:nvPr>
            <p:ph type="ftr" sz="quarter" idx="11"/>
          </p:nvPr>
        </p:nvSpPr>
        <p:spPr/>
        <p:txBody>
          <a:bodyPr/>
          <a:lstStyle/>
          <a:p>
            <a:endParaRPr lang="sv-S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8D2914-AFD7-450B-8864-68E7092D39F8}" type="slidenum">
              <a:rPr lang="sv-SE" smtClean="0"/>
              <a:t>‹#›</a:t>
            </a:fld>
            <a:endParaRPr lang="sv-S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5121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v-SE" smtClean="0"/>
              <a:t>Klicka här för att ändra 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Klicka här för att ändra format på bakgrundstexten</a:t>
            </a:r>
          </a:p>
        </p:txBody>
      </p:sp>
      <p:sp>
        <p:nvSpPr>
          <p:cNvPr id="5" name="Date Placeholder 4"/>
          <p:cNvSpPr>
            <a:spLocks noGrp="1"/>
          </p:cNvSpPr>
          <p:nvPr>
            <p:ph type="dt" sz="half" idx="10"/>
          </p:nvPr>
        </p:nvSpPr>
        <p:spPr/>
        <p:txBody>
          <a:bodyPr/>
          <a:lstStyle/>
          <a:p>
            <a:fld id="{E5728D6D-457C-4F9F-AF03-B21456CF3D7C}" type="datetimeFigureOut">
              <a:rPr lang="sv-SE" smtClean="0"/>
              <a:t>2015-04-02</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769471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ncho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E5728D6D-457C-4F9F-AF03-B21456CF3D7C}" type="datetimeFigureOut">
              <a:rPr lang="sv-SE" smtClean="0"/>
              <a:t>2015-04-02</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1627597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E5728D6D-457C-4F9F-AF03-B21456CF3D7C}" type="datetimeFigureOut">
              <a:rPr lang="sv-SE" smtClean="0"/>
              <a:t>2015-04-02</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702865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v-SE" smtClean="0"/>
              <a:t>Klicka här för att ändra format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E5728D6D-457C-4F9F-AF03-B21456CF3D7C}" type="datetimeFigureOut">
              <a:rPr lang="sv-SE" smtClean="0"/>
              <a:t>2015-04-02</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1410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E5728D6D-457C-4F9F-AF03-B21456CF3D7C}" type="datetimeFigureOut">
              <a:rPr lang="sv-SE" smtClean="0"/>
              <a:t>2015-04-02</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1076526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E5728D6D-457C-4F9F-AF03-B21456CF3D7C}" type="datetimeFigureOut">
              <a:rPr lang="sv-SE" smtClean="0"/>
              <a:t>2015-04-02</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273862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E5728D6D-457C-4F9F-AF03-B21456CF3D7C}" type="datetimeFigureOut">
              <a:rPr lang="sv-SE" smtClean="0"/>
              <a:t>2015-04-02</a:t>
            </a:fld>
            <a:endParaRPr lang="sv-SE"/>
          </a:p>
        </p:txBody>
      </p:sp>
      <p:sp>
        <p:nvSpPr>
          <p:cNvPr id="8" name="Footer Placeholder 7"/>
          <p:cNvSpPr>
            <a:spLocks noGrp="1"/>
          </p:cNvSpPr>
          <p:nvPr>
            <p:ph type="ftr" sz="quarter" idx="11"/>
          </p:nvPr>
        </p:nvSpPr>
        <p:spPr/>
        <p:txBody>
          <a:bodyPr/>
          <a:lstStyle/>
          <a:p>
            <a:endParaRPr lang="sv-S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73436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E5728D6D-457C-4F9F-AF03-B21456CF3D7C}" type="datetimeFigureOut">
              <a:rPr lang="sv-SE" smtClean="0"/>
              <a:t>2015-04-02</a:t>
            </a:fld>
            <a:endParaRPr lang="sv-SE"/>
          </a:p>
        </p:txBody>
      </p:sp>
      <p:sp>
        <p:nvSpPr>
          <p:cNvPr id="4" name="Footer Placeholder 3"/>
          <p:cNvSpPr>
            <a:spLocks noGrp="1"/>
          </p:cNvSpPr>
          <p:nvPr>
            <p:ph type="ftr" sz="quarter" idx="11"/>
          </p:nvPr>
        </p:nvSpPr>
        <p:spPr/>
        <p:txBody>
          <a:bodyPr/>
          <a:lstStyle/>
          <a:p>
            <a:endParaRPr lang="sv-S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184492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28D6D-457C-4F9F-AF03-B21456CF3D7C}" type="datetimeFigureOut">
              <a:rPr lang="sv-SE" smtClean="0"/>
              <a:t>2015-04-02</a:t>
            </a:fld>
            <a:endParaRPr lang="sv-SE"/>
          </a:p>
        </p:txBody>
      </p:sp>
      <p:sp>
        <p:nvSpPr>
          <p:cNvPr id="3" name="Footer Placeholder 2"/>
          <p:cNvSpPr>
            <a:spLocks noGrp="1"/>
          </p:cNvSpPr>
          <p:nvPr>
            <p:ph type="ftr" sz="quarter" idx="11"/>
          </p:nvPr>
        </p:nvSpPr>
        <p:spPr/>
        <p:txBody>
          <a:bodyPr/>
          <a:lstStyle/>
          <a:p>
            <a:endParaRPr lang="sv-S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16585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v-SE" smtClean="0"/>
              <a:t>Klicka här för att ändra format</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E5728D6D-457C-4F9F-AF03-B21456CF3D7C}" type="datetimeFigureOut">
              <a:rPr lang="sv-SE" smtClean="0"/>
              <a:t>2015-04-02</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179741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E5728D6D-457C-4F9F-AF03-B21456CF3D7C}" type="datetimeFigureOut">
              <a:rPr lang="sv-SE" smtClean="0"/>
              <a:t>2015-04-02</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78D2914-AFD7-450B-8864-68E7092D39F8}" type="slidenum">
              <a:rPr lang="sv-SE" smtClean="0"/>
              <a:t>‹#›</a:t>
            </a:fld>
            <a:endParaRPr lang="sv-SE"/>
          </a:p>
        </p:txBody>
      </p:sp>
    </p:spTree>
    <p:extLst>
      <p:ext uri="{BB962C8B-B14F-4D97-AF65-F5344CB8AC3E}">
        <p14:creationId xmlns:p14="http://schemas.microsoft.com/office/powerpoint/2010/main" val="3466080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728D6D-457C-4F9F-AF03-B21456CF3D7C}" type="datetimeFigureOut">
              <a:rPr lang="sv-SE" smtClean="0"/>
              <a:t>2015-04-02</a:t>
            </a:fld>
            <a:endParaRPr lang="sv-S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78D2914-AFD7-450B-8864-68E7092D39F8}" type="slidenum">
              <a:rPr lang="sv-SE" smtClean="0"/>
              <a:t>‹#›</a:t>
            </a:fld>
            <a:endParaRPr lang="sv-SE"/>
          </a:p>
        </p:txBody>
      </p:sp>
    </p:spTree>
    <p:extLst>
      <p:ext uri="{BB962C8B-B14F-4D97-AF65-F5344CB8AC3E}">
        <p14:creationId xmlns:p14="http://schemas.microsoft.com/office/powerpoint/2010/main" val="1002044923"/>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err="1" smtClean="0"/>
              <a:t>Building</a:t>
            </a:r>
            <a:r>
              <a:rPr lang="sv-SE" dirty="0" smtClean="0"/>
              <a:t> on </a:t>
            </a:r>
            <a:r>
              <a:rPr lang="sv-SE" dirty="0" err="1" smtClean="0"/>
              <a:t>strengths</a:t>
            </a:r>
            <a:endParaRPr lang="sv-SE" dirty="0"/>
          </a:p>
        </p:txBody>
      </p:sp>
      <p:sp>
        <p:nvSpPr>
          <p:cNvPr id="3" name="Underrubrik 2"/>
          <p:cNvSpPr>
            <a:spLocks noGrp="1"/>
          </p:cNvSpPr>
          <p:nvPr>
            <p:ph type="subTitle" idx="1"/>
          </p:nvPr>
        </p:nvSpPr>
        <p:spPr/>
        <p:txBody>
          <a:bodyPr>
            <a:normAutofit lnSpcReduction="10000"/>
          </a:bodyPr>
          <a:lstStyle/>
          <a:p>
            <a:r>
              <a:rPr lang="sv-SE" dirty="0" smtClean="0"/>
              <a:t>Pilot </a:t>
            </a:r>
            <a:r>
              <a:rPr lang="sv-SE" dirty="0" err="1" smtClean="0"/>
              <a:t>evaluation</a:t>
            </a:r>
            <a:endParaRPr lang="sv-SE" dirty="0" smtClean="0"/>
          </a:p>
          <a:p>
            <a:r>
              <a:rPr lang="sv-SE" dirty="0" smtClean="0"/>
              <a:t>Birgitta Kimber</a:t>
            </a:r>
          </a:p>
          <a:p>
            <a:r>
              <a:rPr lang="sv-SE" dirty="0" err="1" smtClean="0"/>
              <a:t>Faculty</a:t>
            </a:r>
            <a:r>
              <a:rPr lang="sv-SE" dirty="0" smtClean="0"/>
              <a:t> </a:t>
            </a:r>
            <a:r>
              <a:rPr lang="sv-SE" dirty="0" err="1"/>
              <a:t>of</a:t>
            </a:r>
            <a:r>
              <a:rPr lang="sv-SE" dirty="0"/>
              <a:t> Medicine and Health, </a:t>
            </a:r>
            <a:r>
              <a:rPr lang="sv-SE" i="1" dirty="0" smtClean="0"/>
              <a:t>Public </a:t>
            </a:r>
            <a:r>
              <a:rPr lang="sv-SE" i="1" dirty="0" err="1" smtClean="0"/>
              <a:t>health</a:t>
            </a:r>
            <a:r>
              <a:rPr lang="sv-SE" dirty="0" smtClean="0"/>
              <a:t>, </a:t>
            </a:r>
            <a:r>
              <a:rPr lang="sv-SE" dirty="0"/>
              <a:t>SE 701 82 Örebro </a:t>
            </a:r>
            <a:r>
              <a:rPr lang="sv-SE" dirty="0" smtClean="0"/>
              <a:t>University</a:t>
            </a:r>
          </a:p>
        </p:txBody>
      </p:sp>
    </p:spTree>
    <p:extLst>
      <p:ext uri="{BB962C8B-B14F-4D97-AF65-F5344CB8AC3E}">
        <p14:creationId xmlns:p14="http://schemas.microsoft.com/office/powerpoint/2010/main" val="2128716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a:r>
              <a:rPr lang="en-GB" b="1" dirty="0"/>
              <a:t>What do you think about the teaching strategies (stories, games, role play) proposed in this theme?</a:t>
            </a:r>
            <a:r>
              <a:rPr lang="sv-SE" dirty="0"/>
              <a:t/>
            </a:r>
            <a:br>
              <a:rPr lang="sv-SE" dirty="0"/>
            </a:br>
            <a:endParaRPr lang="sv-SE" dirty="0"/>
          </a:p>
        </p:txBody>
      </p:sp>
      <p:sp>
        <p:nvSpPr>
          <p:cNvPr id="3" name="Platshållare för innehåll 2"/>
          <p:cNvSpPr>
            <a:spLocks noGrp="1"/>
          </p:cNvSpPr>
          <p:nvPr>
            <p:ph idx="1"/>
          </p:nvPr>
        </p:nvSpPr>
        <p:spPr/>
        <p:txBody>
          <a:bodyPr>
            <a:normAutofit/>
          </a:bodyPr>
          <a:lstStyle/>
          <a:p>
            <a:r>
              <a:rPr lang="en-GB" dirty="0"/>
              <a:t>(3-5): It is good to have games and stories. Sometimes difficult to get all the little ones to follow the structure.</a:t>
            </a:r>
            <a:endParaRPr lang="sv-SE" dirty="0"/>
          </a:p>
          <a:p>
            <a:pPr marL="0" indent="0">
              <a:buNone/>
            </a:pPr>
            <a:r>
              <a:rPr lang="en-GB" dirty="0"/>
              <a:t> </a:t>
            </a:r>
            <a:endParaRPr lang="sv-SE" dirty="0"/>
          </a:p>
          <a:p>
            <a:r>
              <a:rPr lang="en-GB" dirty="0"/>
              <a:t>(6): It varies. They were good. Ok. They were good but a bit repetitive</a:t>
            </a:r>
            <a:endParaRPr lang="sv-SE" dirty="0"/>
          </a:p>
          <a:p>
            <a:pPr marL="0" indent="0">
              <a:buNone/>
            </a:pPr>
            <a:r>
              <a:rPr lang="en-GB" dirty="0"/>
              <a:t> </a:t>
            </a:r>
            <a:endParaRPr lang="sv-SE" dirty="0"/>
          </a:p>
          <a:p>
            <a:r>
              <a:rPr lang="en-GB" dirty="0"/>
              <a:t>(7-9): Good strategies. I sometimes had to adjust them a bit. I liked the stories. I had to adjust them to the group.</a:t>
            </a:r>
            <a:endParaRPr lang="sv-SE" dirty="0"/>
          </a:p>
        </p:txBody>
      </p:sp>
    </p:spTree>
    <p:extLst>
      <p:ext uri="{BB962C8B-B14F-4D97-AF65-F5344CB8AC3E}">
        <p14:creationId xmlns:p14="http://schemas.microsoft.com/office/powerpoint/2010/main" val="1205743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a:r>
              <a:rPr lang="en-GB" b="1" dirty="0"/>
              <a:t>What do you think about the engagement of the students during lessons?</a:t>
            </a:r>
            <a:r>
              <a:rPr lang="sv-SE" dirty="0"/>
              <a:t/>
            </a:r>
            <a:br>
              <a:rPr lang="sv-SE" dirty="0"/>
            </a:br>
            <a:endParaRPr lang="sv-SE" dirty="0"/>
          </a:p>
        </p:txBody>
      </p:sp>
      <p:sp>
        <p:nvSpPr>
          <p:cNvPr id="3" name="Platshållare för innehåll 2"/>
          <p:cNvSpPr>
            <a:spLocks noGrp="1"/>
          </p:cNvSpPr>
          <p:nvPr>
            <p:ph idx="1"/>
          </p:nvPr>
        </p:nvSpPr>
        <p:spPr/>
        <p:txBody>
          <a:bodyPr>
            <a:normAutofit/>
          </a:bodyPr>
          <a:lstStyle/>
          <a:p>
            <a:r>
              <a:rPr lang="en-GB" dirty="0"/>
              <a:t>(3-5): They get used to this way of working. They like to talk about themselves. It differs from child to child. The children liked it.</a:t>
            </a:r>
            <a:endParaRPr lang="sv-SE" dirty="0"/>
          </a:p>
          <a:p>
            <a:pPr marL="0" indent="0">
              <a:buNone/>
            </a:pPr>
            <a:r>
              <a:rPr lang="en-GB" dirty="0"/>
              <a:t> </a:t>
            </a:r>
            <a:endParaRPr lang="sv-SE" dirty="0"/>
          </a:p>
          <a:p>
            <a:r>
              <a:rPr lang="en-GB" dirty="0"/>
              <a:t>(6): Great engagement and interest. Fine. Members of this age group love talking about themselves. They took part and were engaged.</a:t>
            </a:r>
            <a:endParaRPr lang="sv-SE" dirty="0"/>
          </a:p>
          <a:p>
            <a:endParaRPr lang="en-GB" dirty="0" smtClean="0"/>
          </a:p>
          <a:p>
            <a:r>
              <a:rPr lang="en-GB" dirty="0" smtClean="0"/>
              <a:t>(</a:t>
            </a:r>
            <a:r>
              <a:rPr lang="en-GB" dirty="0"/>
              <a:t>7-9): Most of them were active. Very active and engaged. They liked the lessons. Great interest in talking about themselves. Most of them were active, and it got better as we went along.</a:t>
            </a:r>
            <a:endParaRPr lang="sv-SE" dirty="0"/>
          </a:p>
          <a:p>
            <a:endParaRPr lang="sv-SE" dirty="0"/>
          </a:p>
        </p:txBody>
      </p:sp>
    </p:spTree>
    <p:extLst>
      <p:ext uri="{BB962C8B-B14F-4D97-AF65-F5344CB8AC3E}">
        <p14:creationId xmlns:p14="http://schemas.microsoft.com/office/powerpoint/2010/main" val="1874244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lvl="0"/>
            <a:r>
              <a:rPr lang="en-GB" b="1" dirty="0"/>
              <a:t>What difficulties did you encounter in implementing the lessons?</a:t>
            </a:r>
            <a:endParaRPr lang="sv-SE" dirty="0"/>
          </a:p>
        </p:txBody>
      </p:sp>
      <p:sp>
        <p:nvSpPr>
          <p:cNvPr id="3" name="Platshållare för innehåll 2"/>
          <p:cNvSpPr>
            <a:spLocks noGrp="1"/>
          </p:cNvSpPr>
          <p:nvPr>
            <p:ph idx="1"/>
          </p:nvPr>
        </p:nvSpPr>
        <p:spPr/>
        <p:txBody>
          <a:bodyPr>
            <a:normAutofit/>
          </a:bodyPr>
          <a:lstStyle/>
          <a:p>
            <a:r>
              <a:rPr lang="en-GB" dirty="0"/>
              <a:t>(3-5): Most comments are about the group, but two comments are about the user-friendliness of the manual (it can be made better).</a:t>
            </a:r>
            <a:endParaRPr lang="sv-SE" dirty="0"/>
          </a:p>
          <a:p>
            <a:pPr marL="0" indent="0">
              <a:buNone/>
            </a:pPr>
            <a:r>
              <a:rPr lang="en-GB" dirty="0"/>
              <a:t> </a:t>
            </a:r>
            <a:endParaRPr lang="sv-SE" dirty="0"/>
          </a:p>
          <a:p>
            <a:r>
              <a:rPr lang="en-GB" dirty="0"/>
              <a:t>(6): It was a bit too abstract sometimes. None. The room.</a:t>
            </a:r>
            <a:endParaRPr lang="sv-SE" dirty="0"/>
          </a:p>
          <a:p>
            <a:pPr marL="0" indent="0">
              <a:buNone/>
            </a:pPr>
            <a:r>
              <a:rPr lang="en-GB" dirty="0"/>
              <a:t> </a:t>
            </a:r>
            <a:endParaRPr lang="sv-SE" dirty="0"/>
          </a:p>
          <a:p>
            <a:r>
              <a:rPr lang="en-GB" dirty="0"/>
              <a:t>(7-9): I needed a bit of time to get started. Some things were a bit unclear. That not all the teachers were involved in this project.</a:t>
            </a:r>
            <a:endParaRPr lang="sv-SE" dirty="0"/>
          </a:p>
        </p:txBody>
      </p:sp>
    </p:spTree>
    <p:extLst>
      <p:ext uri="{BB962C8B-B14F-4D97-AF65-F5344CB8AC3E}">
        <p14:creationId xmlns:p14="http://schemas.microsoft.com/office/powerpoint/2010/main" val="2323427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lvl="0"/>
            <a:r>
              <a:rPr lang="en-GB" b="1" dirty="0"/>
              <a:t>What were the strengths of the theme?</a:t>
            </a:r>
            <a:r>
              <a:rPr lang="sv-SE" dirty="0"/>
              <a:t/>
            </a:r>
            <a:br>
              <a:rPr lang="sv-SE" dirty="0"/>
            </a:br>
            <a:endParaRPr lang="sv-SE" dirty="0"/>
          </a:p>
        </p:txBody>
      </p:sp>
      <p:sp>
        <p:nvSpPr>
          <p:cNvPr id="3" name="Platshållare för innehåll 2"/>
          <p:cNvSpPr>
            <a:spLocks noGrp="1"/>
          </p:cNvSpPr>
          <p:nvPr>
            <p:ph idx="1"/>
          </p:nvPr>
        </p:nvSpPr>
        <p:spPr/>
        <p:txBody>
          <a:bodyPr>
            <a:normAutofit/>
          </a:bodyPr>
          <a:lstStyle/>
          <a:p>
            <a:r>
              <a:rPr lang="en-GB" dirty="0"/>
              <a:t>(3-5): The children get aware of their strengths. To strengthen self-esteem. To strengthen their beliefs in themselves and to give them the possibility to see their strengths and possibilities. Easy to follow and to adapt to the group. I saw that the pupils were interested in learning these skills. A manual so rich and well thought through. </a:t>
            </a:r>
            <a:endParaRPr lang="sv-SE" dirty="0"/>
          </a:p>
          <a:p>
            <a:pPr marL="0" indent="0">
              <a:buNone/>
            </a:pPr>
            <a:r>
              <a:rPr lang="en-GB" dirty="0"/>
              <a:t> </a:t>
            </a:r>
            <a:endParaRPr lang="sv-SE" dirty="0"/>
          </a:p>
          <a:p>
            <a:r>
              <a:rPr lang="en-GB" dirty="0"/>
              <a:t>(6): The child perspective. Very good foundation in values. Children need this kind of education.</a:t>
            </a:r>
            <a:endParaRPr lang="sv-SE" dirty="0"/>
          </a:p>
          <a:p>
            <a:pPr marL="0" indent="0">
              <a:buNone/>
            </a:pPr>
            <a:r>
              <a:rPr lang="en-GB" dirty="0"/>
              <a:t> </a:t>
            </a:r>
            <a:endParaRPr lang="sv-SE" dirty="0"/>
          </a:p>
          <a:p>
            <a:r>
              <a:rPr lang="en-GB" dirty="0"/>
              <a:t>(7-9): To be able to set goals and to get them to come true. Enhancement of self-esteem. </a:t>
            </a:r>
            <a:endParaRPr lang="sv-SE" dirty="0"/>
          </a:p>
        </p:txBody>
      </p:sp>
    </p:spTree>
    <p:extLst>
      <p:ext uri="{BB962C8B-B14F-4D97-AF65-F5344CB8AC3E}">
        <p14:creationId xmlns:p14="http://schemas.microsoft.com/office/powerpoint/2010/main" val="291316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a:r>
              <a:rPr lang="en-GB" b="1" dirty="0"/>
              <a:t>What were the weaknesses of the theme?</a:t>
            </a:r>
            <a:r>
              <a:rPr lang="sv-SE" dirty="0"/>
              <a:t/>
            </a:r>
            <a:br>
              <a:rPr lang="sv-SE" dirty="0"/>
            </a:br>
            <a:endParaRPr lang="sv-SE" dirty="0"/>
          </a:p>
        </p:txBody>
      </p:sp>
      <p:sp>
        <p:nvSpPr>
          <p:cNvPr id="3" name="Platshållare för innehåll 2"/>
          <p:cNvSpPr>
            <a:spLocks noGrp="1"/>
          </p:cNvSpPr>
          <p:nvPr>
            <p:ph idx="1"/>
          </p:nvPr>
        </p:nvSpPr>
        <p:spPr/>
        <p:txBody>
          <a:bodyPr>
            <a:normAutofit/>
          </a:bodyPr>
          <a:lstStyle/>
          <a:p>
            <a:r>
              <a:rPr lang="en-GB" dirty="0"/>
              <a:t>(3-5): It is sometimes difficult to talk about feelings, but it is important. That the parents were not informed. Immigrant children who do not speak the language do not get as much feedback as the other children,</a:t>
            </a:r>
            <a:endParaRPr lang="sv-SE" dirty="0"/>
          </a:p>
          <a:p>
            <a:pPr marL="0" indent="0">
              <a:buNone/>
            </a:pPr>
            <a:r>
              <a:rPr lang="en-GB" dirty="0"/>
              <a:t> </a:t>
            </a:r>
            <a:endParaRPr lang="sv-SE" dirty="0"/>
          </a:p>
          <a:p>
            <a:r>
              <a:rPr lang="en-GB" dirty="0"/>
              <a:t>(6): Some things were too similar.</a:t>
            </a:r>
            <a:endParaRPr lang="sv-SE" dirty="0"/>
          </a:p>
          <a:p>
            <a:pPr marL="0" indent="0">
              <a:buNone/>
            </a:pPr>
            <a:r>
              <a:rPr lang="en-GB" dirty="0"/>
              <a:t> </a:t>
            </a:r>
            <a:endParaRPr lang="sv-SE" dirty="0"/>
          </a:p>
          <a:p>
            <a:r>
              <a:rPr lang="en-GB" dirty="0"/>
              <a:t>(7-9): Not enough time to plan, do repetitions. </a:t>
            </a:r>
            <a:endParaRPr lang="sv-SE" dirty="0"/>
          </a:p>
          <a:p>
            <a:endParaRPr lang="sv-SE" dirty="0"/>
          </a:p>
        </p:txBody>
      </p:sp>
    </p:spTree>
    <p:extLst>
      <p:ext uri="{BB962C8B-B14F-4D97-AF65-F5344CB8AC3E}">
        <p14:creationId xmlns:p14="http://schemas.microsoft.com/office/powerpoint/2010/main" val="3595442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a:r>
              <a:rPr lang="en-GB" sz="2700" b="1" dirty="0"/>
              <a:t>What do you think about the idea that the curriculum should be implemented across the full academic year? What barriers and facilitators would there be</a:t>
            </a:r>
            <a:r>
              <a:rPr lang="en-GB" sz="4000" b="1" dirty="0"/>
              <a:t>?</a:t>
            </a:r>
            <a:r>
              <a:rPr lang="sv-SE" dirty="0"/>
              <a:t/>
            </a:r>
            <a:br>
              <a:rPr lang="sv-SE" dirty="0"/>
            </a:br>
            <a:endParaRPr lang="sv-SE" dirty="0"/>
          </a:p>
        </p:txBody>
      </p:sp>
      <p:sp>
        <p:nvSpPr>
          <p:cNvPr id="3" name="Platshållare för innehåll 2"/>
          <p:cNvSpPr>
            <a:spLocks noGrp="1"/>
          </p:cNvSpPr>
          <p:nvPr>
            <p:ph idx="1"/>
          </p:nvPr>
        </p:nvSpPr>
        <p:spPr/>
        <p:txBody>
          <a:bodyPr>
            <a:normAutofit/>
          </a:bodyPr>
          <a:lstStyle/>
          <a:p>
            <a:r>
              <a:rPr lang="en-GB" dirty="0"/>
              <a:t>(3-5): Important. It needs mores stories. I would like one session a week,</a:t>
            </a:r>
            <a:endParaRPr lang="sv-SE" dirty="0"/>
          </a:p>
          <a:p>
            <a:pPr marL="0" indent="0">
              <a:buNone/>
            </a:pPr>
            <a:r>
              <a:rPr lang="en-GB" dirty="0"/>
              <a:t> </a:t>
            </a:r>
            <a:endParaRPr lang="sv-SE" dirty="0"/>
          </a:p>
          <a:p>
            <a:r>
              <a:rPr lang="en-GB" dirty="0"/>
              <a:t>(6): Since there are so many things we have to do, it may be difficult to find the time. I would like to work with this once a week.</a:t>
            </a:r>
            <a:endParaRPr lang="sv-SE" dirty="0"/>
          </a:p>
          <a:p>
            <a:pPr marL="0" indent="0">
              <a:buNone/>
            </a:pPr>
            <a:r>
              <a:rPr lang="en-GB" dirty="0"/>
              <a:t> </a:t>
            </a:r>
            <a:endParaRPr lang="sv-SE" dirty="0"/>
          </a:p>
          <a:p>
            <a:r>
              <a:rPr lang="en-GB" dirty="0"/>
              <a:t>(7-9): It should work, it is nice with a manual. It is possible. It would be good to have it as a continuous activity. </a:t>
            </a:r>
            <a:endParaRPr lang="sv-SE" dirty="0"/>
          </a:p>
          <a:p>
            <a:endParaRPr lang="sv-SE" dirty="0"/>
          </a:p>
        </p:txBody>
      </p:sp>
    </p:spTree>
    <p:extLst>
      <p:ext uri="{BB962C8B-B14F-4D97-AF65-F5344CB8AC3E}">
        <p14:creationId xmlns:p14="http://schemas.microsoft.com/office/powerpoint/2010/main" val="2286635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Mindfulness</a:t>
            </a:r>
            <a:endParaRPr lang="sv-SE" dirty="0"/>
          </a:p>
        </p:txBody>
      </p:sp>
      <p:sp>
        <p:nvSpPr>
          <p:cNvPr id="3" name="Platshållare för innehåll 2"/>
          <p:cNvSpPr>
            <a:spLocks noGrp="1"/>
          </p:cNvSpPr>
          <p:nvPr>
            <p:ph idx="1"/>
          </p:nvPr>
        </p:nvSpPr>
        <p:spPr/>
        <p:txBody>
          <a:bodyPr>
            <a:normAutofit/>
          </a:bodyPr>
          <a:lstStyle/>
          <a:p>
            <a:r>
              <a:rPr lang="en-GB" dirty="0"/>
              <a:t>(3-5): Splendid, works for most of them but not all. The children got better and better at doing it. </a:t>
            </a:r>
            <a:endParaRPr lang="sv-SE" dirty="0"/>
          </a:p>
          <a:p>
            <a:pPr marL="0" indent="0">
              <a:buNone/>
            </a:pPr>
            <a:r>
              <a:rPr lang="en-GB" dirty="0"/>
              <a:t> </a:t>
            </a:r>
            <a:endParaRPr lang="sv-SE" dirty="0"/>
          </a:p>
          <a:p>
            <a:r>
              <a:rPr lang="en-GB" dirty="0"/>
              <a:t>(6): -</a:t>
            </a:r>
            <a:endParaRPr lang="sv-SE" dirty="0"/>
          </a:p>
          <a:p>
            <a:pPr marL="0" indent="0">
              <a:buNone/>
            </a:pPr>
            <a:r>
              <a:rPr lang="en-GB" dirty="0"/>
              <a:t> </a:t>
            </a:r>
            <a:endParaRPr lang="sv-SE" dirty="0"/>
          </a:p>
          <a:p>
            <a:r>
              <a:rPr lang="en-GB" dirty="0"/>
              <a:t>(7-9): Mindfulness is so useful. It works better and better each time. </a:t>
            </a:r>
            <a:endParaRPr lang="sv-SE" dirty="0"/>
          </a:p>
          <a:p>
            <a:pPr marL="0" indent="0">
              <a:buNone/>
            </a:pPr>
            <a:endParaRPr lang="sv-SE" dirty="0"/>
          </a:p>
        </p:txBody>
      </p:sp>
    </p:spTree>
    <p:extLst>
      <p:ext uri="{BB962C8B-B14F-4D97-AF65-F5344CB8AC3E}">
        <p14:creationId xmlns:p14="http://schemas.microsoft.com/office/powerpoint/2010/main" val="2193895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Observations</a:t>
            </a:r>
            <a:endParaRPr lang="sv-SE" dirty="0"/>
          </a:p>
        </p:txBody>
      </p:sp>
      <p:sp>
        <p:nvSpPr>
          <p:cNvPr id="3" name="Platshållare för innehåll 2"/>
          <p:cNvSpPr>
            <a:spLocks noGrp="1"/>
          </p:cNvSpPr>
          <p:nvPr>
            <p:ph idx="1"/>
          </p:nvPr>
        </p:nvSpPr>
        <p:spPr/>
        <p:txBody>
          <a:bodyPr/>
          <a:lstStyle/>
          <a:p>
            <a:r>
              <a:rPr lang="sv-SE" dirty="0" err="1" smtClean="0"/>
              <a:t>Difference</a:t>
            </a:r>
            <a:r>
              <a:rPr lang="sv-SE" dirty="0" smtClean="0"/>
              <a:t> </a:t>
            </a:r>
            <a:r>
              <a:rPr lang="sv-SE" dirty="0" err="1" smtClean="0"/>
              <a:t>between</a:t>
            </a:r>
            <a:r>
              <a:rPr lang="sv-SE" dirty="0" smtClean="0"/>
              <a:t> </a:t>
            </a:r>
            <a:r>
              <a:rPr lang="sv-SE" dirty="0" err="1" smtClean="0"/>
              <a:t>teachers</a:t>
            </a:r>
            <a:r>
              <a:rPr lang="sv-SE" dirty="0" smtClean="0"/>
              <a:t> (</a:t>
            </a:r>
            <a:r>
              <a:rPr lang="sv-SE" dirty="0" err="1" smtClean="0"/>
              <a:t>education</a:t>
            </a:r>
            <a:r>
              <a:rPr lang="sv-SE" dirty="0" smtClean="0"/>
              <a:t>?)</a:t>
            </a:r>
          </a:p>
          <a:p>
            <a:r>
              <a:rPr lang="sv-SE" dirty="0" err="1" smtClean="0"/>
              <a:t>Engagement</a:t>
            </a:r>
            <a:endParaRPr lang="sv-SE" dirty="0" smtClean="0"/>
          </a:p>
          <a:p>
            <a:r>
              <a:rPr lang="sv-SE" dirty="0" err="1" smtClean="0"/>
              <a:t>Parental</a:t>
            </a:r>
            <a:r>
              <a:rPr lang="sv-SE" dirty="0" smtClean="0"/>
              <a:t> </a:t>
            </a:r>
            <a:r>
              <a:rPr lang="sv-SE" dirty="0" err="1" smtClean="0"/>
              <a:t>involvement</a:t>
            </a:r>
            <a:endParaRPr lang="sv-SE" dirty="0" smtClean="0"/>
          </a:p>
          <a:p>
            <a:r>
              <a:rPr lang="sv-SE" dirty="0" err="1" smtClean="0"/>
              <a:t>Getting</a:t>
            </a:r>
            <a:r>
              <a:rPr lang="sv-SE" dirty="0" smtClean="0"/>
              <a:t> feedback</a:t>
            </a:r>
            <a:endParaRPr lang="sv-SE" dirty="0"/>
          </a:p>
        </p:txBody>
      </p:sp>
    </p:spTree>
    <p:extLst>
      <p:ext uri="{BB962C8B-B14F-4D97-AF65-F5344CB8AC3E}">
        <p14:creationId xmlns:p14="http://schemas.microsoft.com/office/powerpoint/2010/main" val="1381744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Discussion</a:t>
            </a:r>
            <a:endParaRPr lang="sv-SE" dirty="0"/>
          </a:p>
        </p:txBody>
      </p:sp>
      <p:sp>
        <p:nvSpPr>
          <p:cNvPr id="3" name="Platshållare för innehåll 2"/>
          <p:cNvSpPr>
            <a:spLocks noGrp="1"/>
          </p:cNvSpPr>
          <p:nvPr>
            <p:ph idx="1"/>
          </p:nvPr>
        </p:nvSpPr>
        <p:spPr/>
        <p:txBody>
          <a:bodyPr/>
          <a:lstStyle/>
          <a:p>
            <a:r>
              <a:rPr lang="sv-SE" dirty="0" err="1" smtClean="0"/>
              <a:t>What</a:t>
            </a:r>
            <a:r>
              <a:rPr lang="sv-SE" dirty="0" smtClean="0"/>
              <a:t> </a:t>
            </a:r>
            <a:r>
              <a:rPr lang="sv-SE" dirty="0" err="1" smtClean="0"/>
              <a:t>did</a:t>
            </a:r>
            <a:r>
              <a:rPr lang="sv-SE" dirty="0" smtClean="0"/>
              <a:t> </a:t>
            </a:r>
            <a:r>
              <a:rPr lang="sv-SE" dirty="0" err="1" smtClean="0"/>
              <a:t>they</a:t>
            </a:r>
            <a:r>
              <a:rPr lang="sv-SE" dirty="0" smtClean="0"/>
              <a:t> </a:t>
            </a:r>
            <a:r>
              <a:rPr lang="sv-SE" dirty="0" err="1" smtClean="0"/>
              <a:t>choose</a:t>
            </a:r>
            <a:r>
              <a:rPr lang="sv-SE" dirty="0" smtClean="0"/>
              <a:t> to do? </a:t>
            </a:r>
            <a:r>
              <a:rPr lang="sv-SE" dirty="0" err="1" smtClean="0"/>
              <a:t>Difficult</a:t>
            </a:r>
            <a:r>
              <a:rPr lang="sv-SE" dirty="0" smtClean="0"/>
              <a:t> to </a:t>
            </a:r>
            <a:r>
              <a:rPr lang="sv-SE" dirty="0" err="1" smtClean="0"/>
              <a:t>compare</a:t>
            </a:r>
            <a:r>
              <a:rPr lang="sv-SE" dirty="0" smtClean="0"/>
              <a:t>.</a:t>
            </a:r>
          </a:p>
          <a:p>
            <a:r>
              <a:rPr lang="sv-SE" dirty="0" err="1" smtClean="0"/>
              <a:t>Goals</a:t>
            </a:r>
            <a:endParaRPr lang="sv-SE" dirty="0" smtClean="0"/>
          </a:p>
          <a:p>
            <a:r>
              <a:rPr lang="sv-SE" dirty="0" err="1" smtClean="0"/>
              <a:t>Minfulness</a:t>
            </a:r>
            <a:endParaRPr lang="sv-SE" dirty="0"/>
          </a:p>
        </p:txBody>
      </p:sp>
    </p:spTree>
    <p:extLst>
      <p:ext uri="{BB962C8B-B14F-4D97-AF65-F5344CB8AC3E}">
        <p14:creationId xmlns:p14="http://schemas.microsoft.com/office/powerpoint/2010/main" val="525837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Recommendations</a:t>
            </a:r>
            <a:endParaRPr lang="sv-SE" dirty="0"/>
          </a:p>
        </p:txBody>
      </p:sp>
      <p:sp>
        <p:nvSpPr>
          <p:cNvPr id="3" name="Platshållare för innehåll 2"/>
          <p:cNvSpPr>
            <a:spLocks noGrp="1"/>
          </p:cNvSpPr>
          <p:nvPr>
            <p:ph idx="1"/>
          </p:nvPr>
        </p:nvSpPr>
        <p:spPr/>
        <p:txBody>
          <a:bodyPr>
            <a:normAutofit lnSpcReduction="10000"/>
          </a:bodyPr>
          <a:lstStyle/>
          <a:p>
            <a:pPr lvl="0"/>
            <a:r>
              <a:rPr lang="en-GB" dirty="0"/>
              <a:t>Split the manual into three and use age-appropriate goals (has been done).</a:t>
            </a:r>
            <a:endParaRPr lang="sv-SE" dirty="0"/>
          </a:p>
          <a:p>
            <a:pPr lvl="0"/>
            <a:r>
              <a:rPr lang="en-GB" dirty="0"/>
              <a:t>Maybe, not include the 3 year-olds or have a special section for them. </a:t>
            </a:r>
            <a:endParaRPr lang="sv-SE" dirty="0"/>
          </a:p>
          <a:p>
            <a:pPr lvl="0"/>
            <a:r>
              <a:rPr lang="en-GB" dirty="0"/>
              <a:t>State, in detail, how the manual shall be used in the manual’s introduction. </a:t>
            </a:r>
            <a:endParaRPr lang="sv-SE" dirty="0"/>
          </a:p>
          <a:p>
            <a:pPr lvl="0"/>
            <a:r>
              <a:rPr lang="en-GB" dirty="0"/>
              <a:t>Make sure that each activity has a story, at least for the younger ones (has been done).</a:t>
            </a:r>
            <a:endParaRPr lang="sv-SE" dirty="0"/>
          </a:p>
          <a:p>
            <a:pPr lvl="0"/>
            <a:r>
              <a:rPr lang="en-GB" dirty="0"/>
              <a:t>Make sure teachers are trained and given time to plan the activities. Preferably train teachers for each age group separately.</a:t>
            </a:r>
            <a:endParaRPr lang="sv-SE" dirty="0"/>
          </a:p>
          <a:p>
            <a:pPr lvl="0"/>
            <a:r>
              <a:rPr lang="en-GB" dirty="0"/>
              <a:t>Provide material to be used on a </a:t>
            </a:r>
            <a:r>
              <a:rPr lang="en-GB" dirty="0" err="1"/>
              <a:t>smartboard</a:t>
            </a:r>
            <a:r>
              <a:rPr lang="en-GB" dirty="0"/>
              <a:t>. Illustrations and music.</a:t>
            </a:r>
            <a:endParaRPr lang="sv-SE" dirty="0"/>
          </a:p>
          <a:p>
            <a:pPr lvl="0"/>
            <a:r>
              <a:rPr lang="en-GB" dirty="0"/>
              <a:t>Make a mindfulness recording for the teachers to use. </a:t>
            </a:r>
            <a:endParaRPr lang="sv-SE" dirty="0"/>
          </a:p>
          <a:p>
            <a:r>
              <a:rPr lang="en-GB" dirty="0"/>
              <a:t>Provide material for an introduction at a parents´ meeting.</a:t>
            </a:r>
            <a:endParaRPr lang="sv-SE" dirty="0"/>
          </a:p>
        </p:txBody>
      </p:sp>
    </p:spTree>
    <p:extLst>
      <p:ext uri="{BB962C8B-B14F-4D97-AF65-F5344CB8AC3E}">
        <p14:creationId xmlns:p14="http://schemas.microsoft.com/office/powerpoint/2010/main" val="3674785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Training</a:t>
            </a:r>
            <a:endParaRPr lang="sv-SE" dirty="0"/>
          </a:p>
        </p:txBody>
      </p:sp>
      <p:sp>
        <p:nvSpPr>
          <p:cNvPr id="3" name="Platshållare för innehåll 2"/>
          <p:cNvSpPr>
            <a:spLocks noGrp="1"/>
          </p:cNvSpPr>
          <p:nvPr>
            <p:ph idx="1"/>
          </p:nvPr>
        </p:nvSpPr>
        <p:spPr/>
        <p:txBody>
          <a:bodyPr/>
          <a:lstStyle/>
          <a:p>
            <a:r>
              <a:rPr lang="sv-SE" dirty="0" err="1" smtClean="0"/>
              <a:t>Two</a:t>
            </a:r>
            <a:r>
              <a:rPr lang="sv-SE" dirty="0" smtClean="0"/>
              <a:t> </a:t>
            </a:r>
            <a:r>
              <a:rPr lang="sv-SE" dirty="0" err="1" smtClean="0"/>
              <a:t>days</a:t>
            </a:r>
            <a:r>
              <a:rPr lang="sv-SE" dirty="0" smtClean="0"/>
              <a:t> plus </a:t>
            </a:r>
            <a:r>
              <a:rPr lang="sv-SE" dirty="0" err="1" smtClean="0"/>
              <a:t>one</a:t>
            </a:r>
            <a:r>
              <a:rPr lang="sv-SE" dirty="0" smtClean="0"/>
              <a:t> </a:t>
            </a:r>
            <a:r>
              <a:rPr lang="sv-SE" dirty="0" err="1" smtClean="0"/>
              <a:t>day</a:t>
            </a:r>
            <a:endParaRPr lang="sv-SE" dirty="0" smtClean="0"/>
          </a:p>
          <a:p>
            <a:r>
              <a:rPr lang="sv-SE" dirty="0" smtClean="0"/>
              <a:t>30 </a:t>
            </a:r>
            <a:r>
              <a:rPr lang="sv-SE" dirty="0" err="1" smtClean="0"/>
              <a:t>teachers</a:t>
            </a:r>
            <a:r>
              <a:rPr lang="sv-SE" dirty="0" smtClean="0"/>
              <a:t> from 8 different Kindergartens and </a:t>
            </a:r>
            <a:r>
              <a:rPr lang="sv-SE" dirty="0" err="1" smtClean="0"/>
              <a:t>primary</a:t>
            </a:r>
            <a:r>
              <a:rPr lang="sv-SE" dirty="0" smtClean="0"/>
              <a:t> </a:t>
            </a:r>
            <a:r>
              <a:rPr lang="sv-SE" dirty="0" err="1" smtClean="0"/>
              <a:t>schools</a:t>
            </a:r>
            <a:endParaRPr lang="sv-SE" dirty="0" smtClean="0"/>
          </a:p>
          <a:p>
            <a:r>
              <a:rPr lang="sv-SE" dirty="0" smtClean="0"/>
              <a:t>Visits and supervision at </a:t>
            </a:r>
            <a:r>
              <a:rPr lang="sv-SE" dirty="0" err="1" smtClean="0"/>
              <a:t>least</a:t>
            </a:r>
            <a:r>
              <a:rPr lang="sv-SE" dirty="0" smtClean="0"/>
              <a:t> </a:t>
            </a:r>
            <a:r>
              <a:rPr lang="sv-SE" dirty="0" err="1" smtClean="0"/>
              <a:t>twice</a:t>
            </a:r>
            <a:r>
              <a:rPr lang="sv-SE" dirty="0" smtClean="0"/>
              <a:t> for </a:t>
            </a:r>
            <a:r>
              <a:rPr lang="sv-SE" dirty="0" err="1" smtClean="0"/>
              <a:t>participant</a:t>
            </a:r>
            <a:r>
              <a:rPr lang="sv-SE" dirty="0" smtClean="0"/>
              <a:t> </a:t>
            </a:r>
            <a:r>
              <a:rPr lang="sv-SE" dirty="0" err="1" smtClean="0"/>
              <a:t>teachers</a:t>
            </a:r>
            <a:endParaRPr lang="sv-SE" dirty="0"/>
          </a:p>
        </p:txBody>
      </p:sp>
    </p:spTree>
    <p:extLst>
      <p:ext uri="{BB962C8B-B14F-4D97-AF65-F5344CB8AC3E}">
        <p14:creationId xmlns:p14="http://schemas.microsoft.com/office/powerpoint/2010/main" val="2989239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Pilot</a:t>
            </a:r>
            <a:endParaRPr lang="sv-SE" dirty="0"/>
          </a:p>
        </p:txBody>
      </p:sp>
      <p:sp>
        <p:nvSpPr>
          <p:cNvPr id="3" name="Platshållare för innehåll 2"/>
          <p:cNvSpPr>
            <a:spLocks noGrp="1"/>
          </p:cNvSpPr>
          <p:nvPr>
            <p:ph idx="1"/>
          </p:nvPr>
        </p:nvSpPr>
        <p:spPr/>
        <p:txBody>
          <a:bodyPr/>
          <a:lstStyle/>
          <a:p>
            <a:r>
              <a:rPr lang="sv-SE" dirty="0" smtClean="0"/>
              <a:t>16 </a:t>
            </a:r>
            <a:r>
              <a:rPr lang="sv-SE" dirty="0" err="1" smtClean="0"/>
              <a:t>teachers</a:t>
            </a:r>
            <a:r>
              <a:rPr lang="sv-SE" dirty="0" smtClean="0"/>
              <a:t>, 3 </a:t>
            </a:r>
            <a:r>
              <a:rPr lang="sv-SE" dirty="0" err="1" smtClean="0"/>
              <a:t>dropped</a:t>
            </a:r>
            <a:r>
              <a:rPr lang="sv-SE" dirty="0" smtClean="0"/>
              <a:t> </a:t>
            </a:r>
            <a:r>
              <a:rPr lang="sv-SE" dirty="0" err="1" smtClean="0"/>
              <a:t>out</a:t>
            </a:r>
            <a:endParaRPr lang="sv-SE" dirty="0" smtClean="0"/>
          </a:p>
          <a:p>
            <a:r>
              <a:rPr lang="sv-SE" dirty="0" smtClean="0"/>
              <a:t>8 </a:t>
            </a:r>
            <a:r>
              <a:rPr lang="sv-SE" dirty="0" err="1" smtClean="0"/>
              <a:t>schools</a:t>
            </a:r>
            <a:endParaRPr lang="sv-SE" dirty="0" smtClean="0"/>
          </a:p>
          <a:p>
            <a:r>
              <a:rPr lang="sv-SE" dirty="0" smtClean="0"/>
              <a:t>180 </a:t>
            </a:r>
            <a:r>
              <a:rPr lang="sv-SE" dirty="0" err="1" smtClean="0"/>
              <a:t>pupils</a:t>
            </a:r>
            <a:endParaRPr lang="sv-SE" dirty="0" smtClean="0"/>
          </a:p>
          <a:p>
            <a:r>
              <a:rPr lang="sv-SE" dirty="0" smtClean="0"/>
              <a:t>Data </a:t>
            </a:r>
            <a:r>
              <a:rPr lang="sv-SE" dirty="0" err="1" smtClean="0"/>
              <a:t>collection</a:t>
            </a:r>
            <a:endParaRPr lang="sv-SE" dirty="0" smtClean="0"/>
          </a:p>
          <a:p>
            <a:r>
              <a:rPr lang="sv-SE" dirty="0" err="1" smtClean="0"/>
              <a:t>Monitoring</a:t>
            </a:r>
            <a:endParaRPr lang="sv-SE" dirty="0"/>
          </a:p>
        </p:txBody>
      </p:sp>
    </p:spTree>
    <p:extLst>
      <p:ext uri="{BB962C8B-B14F-4D97-AF65-F5344CB8AC3E}">
        <p14:creationId xmlns:p14="http://schemas.microsoft.com/office/powerpoint/2010/main" val="2287578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92925" y="0"/>
            <a:ext cx="8911687" cy="1161288"/>
          </a:xfrm>
        </p:spPr>
        <p:txBody>
          <a:bodyPr>
            <a:normAutofit fontScale="90000"/>
          </a:bodyPr>
          <a:lstStyle/>
          <a:p>
            <a:r>
              <a:rPr lang="sv-SE" sz="1800" b="1" dirty="0" smtClean="0"/>
              <a:t>Subtheme1: Positive </a:t>
            </a:r>
            <a:r>
              <a:rPr lang="sv-SE" sz="1800" b="1" dirty="0" err="1" smtClean="0"/>
              <a:t>self-concept</a:t>
            </a:r>
            <a:r>
              <a:rPr lang="sv-SE" sz="1800" b="1" dirty="0" smtClean="0"/>
              <a:t> and </a:t>
            </a:r>
            <a:r>
              <a:rPr lang="sv-SE" sz="1800" b="1" dirty="0" err="1" smtClean="0"/>
              <a:t>self-esteem</a:t>
            </a:r>
            <a:r>
              <a:rPr lang="sv-SE" sz="1800" b="1" dirty="0" smtClean="0"/>
              <a:t>.</a:t>
            </a:r>
            <a:br>
              <a:rPr lang="sv-SE" sz="1800" b="1" dirty="0" smtClean="0"/>
            </a:br>
            <a:r>
              <a:rPr lang="sv-SE" sz="1800" b="1" dirty="0"/>
              <a:t/>
            </a:r>
            <a:br>
              <a:rPr lang="sv-SE" sz="1800" b="1" dirty="0"/>
            </a:br>
            <a:r>
              <a:rPr lang="sv-SE" sz="1800" dirty="0" err="1" smtClean="0"/>
              <a:t>Have</a:t>
            </a:r>
            <a:r>
              <a:rPr lang="sv-SE" sz="1800" dirty="0" smtClean="0"/>
              <a:t> </a:t>
            </a:r>
            <a:r>
              <a:rPr lang="sv-SE" sz="1800" dirty="0" err="1" smtClean="0"/>
              <a:t>you</a:t>
            </a:r>
            <a:r>
              <a:rPr lang="sv-SE" sz="1800" dirty="0" smtClean="0"/>
              <a:t> </a:t>
            </a:r>
            <a:r>
              <a:rPr lang="sv-SE" sz="1800" dirty="0" err="1" smtClean="0"/>
              <a:t>noticed</a:t>
            </a:r>
            <a:r>
              <a:rPr lang="sv-SE" sz="1800" dirty="0" smtClean="0"/>
              <a:t> </a:t>
            </a:r>
            <a:r>
              <a:rPr lang="sv-SE" sz="1800" dirty="0" err="1" smtClean="0"/>
              <a:t>anhy</a:t>
            </a:r>
            <a:r>
              <a:rPr lang="sv-SE" sz="1800" dirty="0" smtClean="0"/>
              <a:t> </a:t>
            </a:r>
            <a:r>
              <a:rPr lang="sv-SE" sz="1800" dirty="0" err="1" smtClean="0"/>
              <a:t>improvements</a:t>
            </a:r>
            <a:r>
              <a:rPr lang="sv-SE" sz="1800" dirty="0" smtClean="0"/>
              <a:t> in the </a:t>
            </a:r>
            <a:r>
              <a:rPr lang="sv-SE" sz="1800" dirty="0" err="1" smtClean="0"/>
              <a:t>pupil’s</a:t>
            </a:r>
            <a:r>
              <a:rPr lang="sv-SE" sz="1800" dirty="0" smtClean="0"/>
              <a:t> </a:t>
            </a:r>
            <a:r>
              <a:rPr lang="sv-SE" sz="1800" dirty="0" err="1" smtClean="0"/>
              <a:t>behaviours</a:t>
            </a:r>
            <a:r>
              <a:rPr lang="sv-SE" sz="1800" dirty="0" smtClean="0"/>
              <a:t> over the </a:t>
            </a:r>
            <a:r>
              <a:rPr lang="sv-SE" sz="1800" dirty="0" err="1" smtClean="0"/>
              <a:t>past</a:t>
            </a:r>
            <a:r>
              <a:rPr lang="sv-SE" sz="1800" dirty="0" smtClean="0"/>
              <a:t> 6 </a:t>
            </a:r>
            <a:r>
              <a:rPr lang="sv-SE" sz="1800" dirty="0" err="1" smtClean="0"/>
              <a:t>weeks</a:t>
            </a:r>
            <a:r>
              <a:rPr lang="sv-SE" sz="1800" dirty="0" smtClean="0"/>
              <a:t> in the </a:t>
            </a:r>
            <a:r>
              <a:rPr lang="sv-SE" sz="1800" dirty="0" err="1" smtClean="0"/>
              <a:t>following</a:t>
            </a:r>
            <a:r>
              <a:rPr lang="sv-SE" sz="1800" dirty="0" smtClean="0"/>
              <a:t> areas?</a:t>
            </a:r>
            <a:r>
              <a:rPr lang="sv-SE" sz="1800" b="1" dirty="0" smtClean="0"/>
              <a:t> </a:t>
            </a:r>
            <a:endParaRPr lang="sv-SE" sz="1800" b="1"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4291815927"/>
              </p:ext>
            </p:extLst>
          </p:nvPr>
        </p:nvGraphicFramePr>
        <p:xfrm>
          <a:off x="2589213" y="1161289"/>
          <a:ext cx="8915400" cy="6030496"/>
        </p:xfrm>
        <a:graphic>
          <a:graphicData uri="http://schemas.openxmlformats.org/drawingml/2006/table">
            <a:tbl>
              <a:tblPr firstRow="1" bandRow="1">
                <a:tableStyleId>{5C22544A-7EE6-4342-B048-85BDC9FD1C3A}</a:tableStyleId>
              </a:tblPr>
              <a:tblGrid>
                <a:gridCol w="1485900"/>
                <a:gridCol w="1485900"/>
                <a:gridCol w="1485900"/>
                <a:gridCol w="1485900"/>
                <a:gridCol w="1485900"/>
                <a:gridCol w="1485900"/>
              </a:tblGrid>
              <a:tr h="1032874">
                <a:tc>
                  <a:txBody>
                    <a:bodyPr/>
                    <a:lstStyle/>
                    <a:p>
                      <a:endParaRPr lang="sv-SE" dirty="0"/>
                    </a:p>
                  </a:txBody>
                  <a:tcPr/>
                </a:tc>
                <a:tc>
                  <a:txBody>
                    <a:bodyPr/>
                    <a:lstStyle/>
                    <a:p>
                      <a:r>
                        <a:rPr lang="sv-SE" dirty="0" smtClean="0"/>
                        <a:t>Not at all</a:t>
                      </a:r>
                      <a:endParaRPr lang="sv-SE" dirty="0"/>
                    </a:p>
                  </a:txBody>
                  <a:tcPr/>
                </a:tc>
                <a:tc>
                  <a:txBody>
                    <a:bodyPr/>
                    <a:lstStyle/>
                    <a:p>
                      <a:r>
                        <a:rPr lang="sv-SE" dirty="0" err="1" smtClean="0"/>
                        <a:t>Undecided</a:t>
                      </a:r>
                      <a:endParaRPr lang="sv-SE" dirty="0"/>
                    </a:p>
                  </a:txBody>
                  <a:tcPr/>
                </a:tc>
                <a:tc>
                  <a:txBody>
                    <a:bodyPr/>
                    <a:lstStyle/>
                    <a:p>
                      <a:r>
                        <a:rPr lang="sv-SE" dirty="0" err="1" smtClean="0"/>
                        <a:t>Somewhat</a:t>
                      </a:r>
                      <a:endParaRPr lang="sv-SE" dirty="0"/>
                    </a:p>
                  </a:txBody>
                  <a:tcPr/>
                </a:tc>
                <a:tc>
                  <a:txBody>
                    <a:bodyPr/>
                    <a:lstStyle/>
                    <a:p>
                      <a:r>
                        <a:rPr lang="sv-SE" dirty="0" err="1" smtClean="0"/>
                        <a:t>Very</a:t>
                      </a:r>
                      <a:r>
                        <a:rPr lang="sv-SE" dirty="0" smtClean="0"/>
                        <a:t> </a:t>
                      </a:r>
                      <a:r>
                        <a:rPr lang="sv-SE" dirty="0" err="1" smtClean="0"/>
                        <a:t>much</a:t>
                      </a:r>
                      <a:endParaRPr lang="sv-SE" dirty="0"/>
                    </a:p>
                  </a:txBody>
                  <a:tcPr/>
                </a:tc>
                <a:tc>
                  <a:txBody>
                    <a:bodyPr/>
                    <a:lstStyle/>
                    <a:p>
                      <a:r>
                        <a:rPr lang="sv-SE" dirty="0" err="1" smtClean="0"/>
                        <a:t>Comments</a:t>
                      </a:r>
                      <a:r>
                        <a:rPr lang="sv-SE" dirty="0" smtClean="0"/>
                        <a:t> or </a:t>
                      </a:r>
                      <a:r>
                        <a:rPr lang="sv-SE" dirty="0" err="1" smtClean="0"/>
                        <a:t>examples</a:t>
                      </a:r>
                      <a:endParaRPr lang="sv-SE" dirty="0"/>
                    </a:p>
                  </a:txBody>
                  <a:tcPr/>
                </a:tc>
              </a:tr>
              <a:tr h="1652598">
                <a:tc>
                  <a:txBody>
                    <a:bodyPr/>
                    <a:lstStyle/>
                    <a:p>
                      <a:r>
                        <a:rPr lang="sv-SE" sz="1200" dirty="0" err="1" smtClean="0"/>
                        <a:t>Know</a:t>
                      </a:r>
                      <a:r>
                        <a:rPr lang="sv-SE" sz="1200" baseline="0" dirty="0" smtClean="0"/>
                        <a:t> </a:t>
                      </a:r>
                      <a:r>
                        <a:rPr lang="sv-SE" sz="1200" baseline="0" dirty="0" err="1" smtClean="0"/>
                        <a:t>things</a:t>
                      </a:r>
                      <a:r>
                        <a:rPr lang="sv-SE" sz="1200" baseline="0" dirty="0" smtClean="0"/>
                        <a:t> </a:t>
                      </a:r>
                      <a:r>
                        <a:rPr lang="sv-SE" sz="1200" baseline="0" dirty="0" err="1" smtClean="0"/>
                        <a:t>about</a:t>
                      </a:r>
                      <a:r>
                        <a:rPr lang="sv-SE" sz="1200" baseline="0" dirty="0" smtClean="0"/>
                        <a:t> </a:t>
                      </a:r>
                      <a:r>
                        <a:rPr lang="sv-SE" sz="1200" baseline="0" dirty="0" err="1" smtClean="0"/>
                        <a:t>themselves</a:t>
                      </a:r>
                      <a:r>
                        <a:rPr lang="sv-SE" sz="1200" baseline="0" dirty="0" smtClean="0"/>
                        <a:t> in order to </a:t>
                      </a:r>
                      <a:r>
                        <a:rPr lang="sv-SE" sz="1200" baseline="0" dirty="0" err="1" smtClean="0"/>
                        <a:t>enhance</a:t>
                      </a:r>
                      <a:r>
                        <a:rPr lang="sv-SE" sz="1200" baseline="0" dirty="0" smtClean="0"/>
                        <a:t> a positive </a:t>
                      </a:r>
                      <a:r>
                        <a:rPr lang="sv-SE" sz="1200" baseline="0" dirty="0" err="1" smtClean="0"/>
                        <a:t>self</a:t>
                      </a:r>
                      <a:r>
                        <a:rPr lang="sv-SE" sz="1200" baseline="0" dirty="0" smtClean="0"/>
                        <a:t> –image.</a:t>
                      </a:r>
                      <a:endParaRPr lang="sv-SE" sz="1200" dirty="0"/>
                    </a:p>
                  </a:txBody>
                  <a:tcPr/>
                </a:tc>
                <a:tc>
                  <a:txBody>
                    <a:bodyPr/>
                    <a:lstStyle/>
                    <a:p>
                      <a:r>
                        <a:rPr lang="sv-SE" dirty="0" smtClean="0"/>
                        <a:t>(3-5): 1</a:t>
                      </a:r>
                    </a:p>
                    <a:p>
                      <a:r>
                        <a:rPr lang="sv-SE" dirty="0" smtClean="0"/>
                        <a:t>(6):    0</a:t>
                      </a:r>
                    </a:p>
                    <a:p>
                      <a:r>
                        <a:rPr lang="sv-SE" dirty="0" smtClean="0"/>
                        <a:t>(7-9): 0  </a:t>
                      </a:r>
                      <a:endParaRPr lang="sv-SE" dirty="0"/>
                    </a:p>
                  </a:txBody>
                  <a:tcPr/>
                </a:tc>
                <a:tc>
                  <a:txBody>
                    <a:bodyPr/>
                    <a:lstStyle/>
                    <a:p>
                      <a:r>
                        <a:rPr lang="sv-SE" dirty="0" smtClean="0"/>
                        <a:t>2</a:t>
                      </a:r>
                    </a:p>
                    <a:p>
                      <a:r>
                        <a:rPr lang="sv-SE" dirty="0" smtClean="0"/>
                        <a:t>2</a:t>
                      </a:r>
                    </a:p>
                    <a:p>
                      <a:r>
                        <a:rPr lang="sv-SE" dirty="0" smtClean="0"/>
                        <a:t>0</a:t>
                      </a:r>
                      <a:endParaRPr lang="sv-SE" dirty="0"/>
                    </a:p>
                  </a:txBody>
                  <a:tcPr/>
                </a:tc>
                <a:tc>
                  <a:txBody>
                    <a:bodyPr/>
                    <a:lstStyle/>
                    <a:p>
                      <a:r>
                        <a:rPr lang="sv-SE" dirty="0" smtClean="0"/>
                        <a:t>1</a:t>
                      </a:r>
                    </a:p>
                    <a:p>
                      <a:r>
                        <a:rPr lang="sv-SE" dirty="0" smtClean="0"/>
                        <a:t>1</a:t>
                      </a:r>
                    </a:p>
                    <a:p>
                      <a:r>
                        <a:rPr lang="sv-SE" dirty="0" smtClean="0"/>
                        <a:t>4</a:t>
                      </a:r>
                      <a:endParaRPr lang="sv-SE" dirty="0"/>
                    </a:p>
                  </a:txBody>
                  <a:tcPr/>
                </a:tc>
                <a:tc>
                  <a:txBody>
                    <a:bodyPr/>
                    <a:lstStyle/>
                    <a:p>
                      <a:r>
                        <a:rPr lang="sv-SE" dirty="0" smtClean="0"/>
                        <a:t>0</a:t>
                      </a:r>
                    </a:p>
                    <a:p>
                      <a:r>
                        <a:rPr lang="sv-SE" dirty="0" smtClean="0"/>
                        <a:t>1</a:t>
                      </a:r>
                    </a:p>
                    <a:p>
                      <a:r>
                        <a:rPr lang="sv-SE" dirty="0" smtClean="0"/>
                        <a:t>1</a:t>
                      </a:r>
                      <a:endParaRPr lang="sv-SE" dirty="0"/>
                    </a:p>
                  </a:txBody>
                  <a:tcPr/>
                </a:tc>
                <a:tc>
                  <a:txBody>
                    <a:bodyPr/>
                    <a:lstStyle/>
                    <a:p>
                      <a:r>
                        <a:rPr lang="sv-SE" sz="1200" dirty="0" err="1" smtClean="0"/>
                        <a:t>They</a:t>
                      </a:r>
                      <a:r>
                        <a:rPr lang="sv-SE" sz="1200" dirty="0" smtClean="0"/>
                        <a:t> </a:t>
                      </a:r>
                      <a:r>
                        <a:rPr lang="sv-SE" sz="1200" dirty="0" err="1" smtClean="0"/>
                        <a:t>tell</a:t>
                      </a:r>
                      <a:r>
                        <a:rPr lang="sv-SE" sz="1200" dirty="0" smtClean="0"/>
                        <a:t> </a:t>
                      </a:r>
                      <a:r>
                        <a:rPr lang="sv-SE" sz="1200" dirty="0" err="1" smtClean="0"/>
                        <a:t>each</a:t>
                      </a:r>
                      <a:r>
                        <a:rPr lang="sv-SE" sz="1200" dirty="0" smtClean="0"/>
                        <a:t> </a:t>
                      </a:r>
                      <a:r>
                        <a:rPr lang="sv-SE" sz="1200" dirty="0" err="1" smtClean="0"/>
                        <a:t>other</a:t>
                      </a:r>
                      <a:r>
                        <a:rPr lang="sv-SE" sz="1200" baseline="0" dirty="0" smtClean="0"/>
                        <a:t> </a:t>
                      </a:r>
                      <a:r>
                        <a:rPr lang="sv-SE" sz="1200" baseline="0" dirty="0" err="1" smtClean="0"/>
                        <a:t>what</a:t>
                      </a:r>
                      <a:r>
                        <a:rPr lang="sv-SE" sz="1200" baseline="0" dirty="0" smtClean="0"/>
                        <a:t> </a:t>
                      </a:r>
                      <a:r>
                        <a:rPr lang="sv-SE" sz="1200" baseline="0" dirty="0" err="1" smtClean="0"/>
                        <a:t>they</a:t>
                      </a:r>
                      <a:r>
                        <a:rPr lang="sv-SE" sz="1200" baseline="0" dirty="0" smtClean="0"/>
                        <a:t> </a:t>
                      </a:r>
                      <a:r>
                        <a:rPr lang="sv-SE" sz="1200" baseline="0" dirty="0" err="1" smtClean="0"/>
                        <a:t>are</a:t>
                      </a:r>
                      <a:r>
                        <a:rPr lang="sv-SE" sz="1200" baseline="0" dirty="0" smtClean="0"/>
                        <a:t> </a:t>
                      </a:r>
                      <a:r>
                        <a:rPr lang="sv-SE" sz="1200" baseline="0" dirty="0" err="1" smtClean="0"/>
                        <a:t>good</a:t>
                      </a:r>
                      <a:r>
                        <a:rPr lang="sv-SE" sz="1200" baseline="0" dirty="0" smtClean="0"/>
                        <a:t> at. (7-9)</a:t>
                      </a:r>
                      <a:endParaRPr lang="sv-SE" sz="1200" dirty="0"/>
                    </a:p>
                  </a:txBody>
                  <a:tcPr/>
                </a:tc>
              </a:tr>
              <a:tr h="1652598">
                <a:tc>
                  <a:txBody>
                    <a:bodyPr/>
                    <a:lstStyle/>
                    <a:p>
                      <a:r>
                        <a:rPr lang="sv-SE" sz="1200" dirty="0" err="1" smtClean="0"/>
                        <a:t>Have</a:t>
                      </a:r>
                      <a:r>
                        <a:rPr lang="sv-SE" sz="1200" baseline="0" dirty="0" smtClean="0"/>
                        <a:t> </a:t>
                      </a:r>
                      <a:r>
                        <a:rPr lang="sv-SE" sz="1200" baseline="0" dirty="0" err="1" smtClean="0"/>
                        <a:t>found</a:t>
                      </a:r>
                      <a:r>
                        <a:rPr lang="sv-SE" sz="1200" baseline="0" dirty="0" smtClean="0"/>
                        <a:t> </a:t>
                      </a:r>
                      <a:r>
                        <a:rPr lang="sv-SE" sz="1200" baseline="0" dirty="0" err="1" smtClean="0"/>
                        <a:t>out</a:t>
                      </a:r>
                      <a:r>
                        <a:rPr lang="sv-SE" sz="1200" baseline="0" dirty="0" smtClean="0"/>
                        <a:t> </a:t>
                      </a:r>
                      <a:r>
                        <a:rPr lang="sv-SE" sz="1200" baseline="0" dirty="0" err="1" smtClean="0"/>
                        <a:t>things</a:t>
                      </a:r>
                      <a:r>
                        <a:rPr lang="sv-SE" sz="1200" baseline="0" dirty="0" smtClean="0"/>
                        <a:t> </a:t>
                      </a:r>
                      <a:r>
                        <a:rPr lang="sv-SE" sz="1200" baseline="0" dirty="0" err="1" smtClean="0"/>
                        <a:t>about</a:t>
                      </a:r>
                      <a:r>
                        <a:rPr lang="sv-SE" sz="1200" baseline="0" dirty="0" smtClean="0"/>
                        <a:t> </a:t>
                      </a:r>
                      <a:r>
                        <a:rPr lang="sv-SE" sz="1200" baseline="0" dirty="0" err="1" smtClean="0"/>
                        <a:t>themselves</a:t>
                      </a:r>
                      <a:r>
                        <a:rPr lang="sv-SE" sz="1200" baseline="0" dirty="0" smtClean="0"/>
                        <a:t> in order to </a:t>
                      </a:r>
                      <a:r>
                        <a:rPr lang="sv-SE" sz="1200" baseline="0" dirty="0" err="1" smtClean="0"/>
                        <a:t>enhance</a:t>
                      </a:r>
                      <a:r>
                        <a:rPr lang="sv-SE" sz="1200" baseline="0" dirty="0" smtClean="0"/>
                        <a:t> </a:t>
                      </a:r>
                      <a:r>
                        <a:rPr lang="sv-SE" sz="1200" baseline="0" dirty="0" err="1" smtClean="0"/>
                        <a:t>self-esteem</a:t>
                      </a:r>
                      <a:endParaRPr lang="sv-SE" sz="1200" baseline="0" dirty="0" smtClean="0"/>
                    </a:p>
                  </a:txBody>
                  <a:tcPr/>
                </a:tc>
                <a:tc>
                  <a:txBody>
                    <a:bodyPr/>
                    <a:lstStyle/>
                    <a:p>
                      <a:r>
                        <a:rPr lang="sv-SE" dirty="0" smtClean="0"/>
                        <a:t>(3-5): 0</a:t>
                      </a:r>
                    </a:p>
                    <a:p>
                      <a:r>
                        <a:rPr lang="sv-SE" dirty="0" smtClean="0"/>
                        <a:t>(6):    1</a:t>
                      </a:r>
                    </a:p>
                    <a:p>
                      <a:r>
                        <a:rPr lang="sv-SE" dirty="0" smtClean="0"/>
                        <a:t>(7-9):</a:t>
                      </a:r>
                      <a:r>
                        <a:rPr lang="sv-SE" baseline="0" dirty="0" smtClean="0"/>
                        <a:t>  0</a:t>
                      </a:r>
                      <a:endParaRPr lang="sv-SE" dirty="0"/>
                    </a:p>
                  </a:txBody>
                  <a:tcPr/>
                </a:tc>
                <a:tc>
                  <a:txBody>
                    <a:bodyPr/>
                    <a:lstStyle/>
                    <a:p>
                      <a:r>
                        <a:rPr lang="sv-SE" dirty="0" smtClean="0"/>
                        <a:t>2</a:t>
                      </a:r>
                    </a:p>
                    <a:p>
                      <a:r>
                        <a:rPr lang="sv-SE" dirty="0" smtClean="0"/>
                        <a:t>0</a:t>
                      </a:r>
                    </a:p>
                    <a:p>
                      <a:r>
                        <a:rPr lang="sv-SE" dirty="0" smtClean="0"/>
                        <a:t>0</a:t>
                      </a:r>
                      <a:endParaRPr lang="sv-SE" dirty="0"/>
                    </a:p>
                  </a:txBody>
                  <a:tcPr/>
                </a:tc>
                <a:tc>
                  <a:txBody>
                    <a:bodyPr/>
                    <a:lstStyle/>
                    <a:p>
                      <a:r>
                        <a:rPr lang="sv-SE" dirty="0" smtClean="0"/>
                        <a:t>2</a:t>
                      </a:r>
                    </a:p>
                    <a:p>
                      <a:r>
                        <a:rPr lang="sv-SE" dirty="0" smtClean="0"/>
                        <a:t>3</a:t>
                      </a:r>
                    </a:p>
                    <a:p>
                      <a:r>
                        <a:rPr lang="sv-SE" dirty="0" smtClean="0"/>
                        <a:t>5</a:t>
                      </a:r>
                      <a:endParaRPr lang="sv-SE" dirty="0"/>
                    </a:p>
                  </a:txBody>
                  <a:tcPr/>
                </a:tc>
                <a:tc>
                  <a:txBody>
                    <a:bodyPr/>
                    <a:lstStyle/>
                    <a:p>
                      <a:r>
                        <a:rPr lang="sv-SE" dirty="0" smtClean="0"/>
                        <a:t>0</a:t>
                      </a:r>
                    </a:p>
                    <a:p>
                      <a:r>
                        <a:rPr lang="sv-SE" dirty="0" smtClean="0"/>
                        <a:t>0</a:t>
                      </a:r>
                    </a:p>
                    <a:p>
                      <a:r>
                        <a:rPr lang="sv-SE" dirty="0" smtClean="0"/>
                        <a:t>0</a:t>
                      </a:r>
                      <a:endParaRPr lang="sv-SE" dirty="0"/>
                    </a:p>
                  </a:txBody>
                  <a:tcPr/>
                </a:tc>
                <a:tc>
                  <a:txBody>
                    <a:bodyPr/>
                    <a:lstStyle/>
                    <a:p>
                      <a:r>
                        <a:rPr lang="sv-SE" sz="1200" dirty="0" err="1" smtClean="0"/>
                        <a:t>Through</a:t>
                      </a:r>
                      <a:r>
                        <a:rPr lang="sv-SE" sz="1200" dirty="0" smtClean="0"/>
                        <a:t> </a:t>
                      </a:r>
                      <a:r>
                        <a:rPr lang="sv-SE" sz="1200" dirty="0" err="1" smtClean="0"/>
                        <a:t>conversations</a:t>
                      </a:r>
                      <a:r>
                        <a:rPr lang="sv-SE" sz="1200" dirty="0" smtClean="0"/>
                        <a:t> </a:t>
                      </a:r>
                      <a:r>
                        <a:rPr lang="sv-SE" sz="1200" dirty="0" err="1" smtClean="0"/>
                        <a:t>with</a:t>
                      </a:r>
                      <a:r>
                        <a:rPr lang="sv-SE" sz="1200" dirty="0" smtClean="0"/>
                        <a:t> </a:t>
                      </a:r>
                      <a:r>
                        <a:rPr lang="sv-SE" sz="1200" dirty="0" err="1" smtClean="0"/>
                        <a:t>thier</a:t>
                      </a:r>
                      <a:r>
                        <a:rPr lang="sv-SE" sz="1200" dirty="0" smtClean="0"/>
                        <a:t> </a:t>
                      </a:r>
                      <a:r>
                        <a:rPr lang="sv-SE" sz="1200" dirty="0" err="1" smtClean="0"/>
                        <a:t>parents</a:t>
                      </a:r>
                      <a:r>
                        <a:rPr lang="sv-SE" sz="1200" dirty="0" smtClean="0"/>
                        <a:t>. (7-9)</a:t>
                      </a:r>
                      <a:endParaRPr lang="sv-SE" sz="1200" dirty="0"/>
                    </a:p>
                  </a:txBody>
                  <a:tcPr/>
                </a:tc>
              </a:tr>
              <a:tr h="1692426">
                <a:tc>
                  <a:txBody>
                    <a:bodyPr/>
                    <a:lstStyle/>
                    <a:p>
                      <a:r>
                        <a:rPr lang="sv-SE" sz="1200" dirty="0" smtClean="0"/>
                        <a:t>Understand</a:t>
                      </a:r>
                      <a:r>
                        <a:rPr lang="sv-SE" sz="1200" baseline="0" dirty="0" smtClean="0"/>
                        <a:t> </a:t>
                      </a:r>
                      <a:r>
                        <a:rPr lang="sv-SE" sz="1200" baseline="0" dirty="0" err="1" smtClean="0"/>
                        <a:t>that</a:t>
                      </a:r>
                      <a:r>
                        <a:rPr lang="sv-SE" sz="1200" baseline="0" dirty="0" smtClean="0"/>
                        <a:t> </a:t>
                      </a:r>
                      <a:r>
                        <a:rPr lang="sv-SE" sz="1200" baseline="0" dirty="0" err="1" smtClean="0"/>
                        <a:t>their</a:t>
                      </a:r>
                      <a:r>
                        <a:rPr lang="sv-SE" sz="1200" baseline="0" dirty="0" smtClean="0"/>
                        <a:t> </a:t>
                      </a:r>
                      <a:r>
                        <a:rPr lang="sv-SE" sz="1200" baseline="0" dirty="0" err="1" smtClean="0"/>
                        <a:t>strengths</a:t>
                      </a:r>
                      <a:r>
                        <a:rPr lang="sv-SE" sz="1200" baseline="0" dirty="0" smtClean="0"/>
                        <a:t> </a:t>
                      </a:r>
                      <a:r>
                        <a:rPr lang="sv-SE" sz="1200" baseline="0" dirty="0" err="1" smtClean="0"/>
                        <a:t>are</a:t>
                      </a:r>
                      <a:r>
                        <a:rPr lang="sv-SE" sz="1200" baseline="0" dirty="0" smtClean="0"/>
                        <a:t> a part </a:t>
                      </a:r>
                      <a:r>
                        <a:rPr lang="sv-SE" sz="1200" baseline="0" dirty="0" err="1" smtClean="0"/>
                        <a:t>of</a:t>
                      </a:r>
                      <a:r>
                        <a:rPr lang="sv-SE" sz="1200" baseline="0" dirty="0" smtClean="0"/>
                        <a:t> </a:t>
                      </a:r>
                      <a:r>
                        <a:rPr lang="sv-SE" sz="1200" baseline="0" dirty="0" err="1" smtClean="0"/>
                        <a:t>who</a:t>
                      </a:r>
                      <a:r>
                        <a:rPr lang="sv-SE" sz="1200" baseline="0" dirty="0" smtClean="0"/>
                        <a:t> </a:t>
                      </a:r>
                      <a:r>
                        <a:rPr lang="sv-SE" sz="1200" baseline="0" dirty="0" err="1" smtClean="0"/>
                        <a:t>they</a:t>
                      </a:r>
                      <a:r>
                        <a:rPr lang="sv-SE" sz="1200" baseline="0" dirty="0" smtClean="0"/>
                        <a:t> </a:t>
                      </a:r>
                      <a:r>
                        <a:rPr lang="sv-SE" sz="1200" baseline="0" dirty="0" err="1" smtClean="0"/>
                        <a:t>are</a:t>
                      </a:r>
                      <a:r>
                        <a:rPr lang="sv-SE" sz="1200" baseline="0" dirty="0" smtClean="0"/>
                        <a:t> and </a:t>
                      </a:r>
                      <a:r>
                        <a:rPr lang="sv-SE" sz="1200" baseline="0" dirty="0" err="1" smtClean="0"/>
                        <a:t>also</a:t>
                      </a:r>
                      <a:r>
                        <a:rPr lang="sv-SE" sz="1200" baseline="0" dirty="0" smtClean="0"/>
                        <a:t> </a:t>
                      </a:r>
                      <a:r>
                        <a:rPr lang="sv-SE" sz="1200" baseline="0" dirty="0" err="1" smtClean="0"/>
                        <a:t>of</a:t>
                      </a:r>
                      <a:r>
                        <a:rPr lang="sv-SE" sz="1200" baseline="0" dirty="0" smtClean="0"/>
                        <a:t> </a:t>
                      </a:r>
                      <a:r>
                        <a:rPr lang="sv-SE" sz="1200" baseline="0" dirty="0" err="1" smtClean="0"/>
                        <a:t>who</a:t>
                      </a:r>
                      <a:r>
                        <a:rPr lang="sv-SE" sz="1200" baseline="0" dirty="0" smtClean="0"/>
                        <a:t> </a:t>
                      </a:r>
                      <a:r>
                        <a:rPr lang="sv-SE" sz="1200" baseline="0" dirty="0" err="1" smtClean="0"/>
                        <a:t>they</a:t>
                      </a:r>
                      <a:r>
                        <a:rPr lang="sv-SE" sz="1200" baseline="0" dirty="0" smtClean="0"/>
                        <a:t> </a:t>
                      </a:r>
                      <a:r>
                        <a:rPr lang="sv-SE" sz="1200" baseline="0" dirty="0" err="1" smtClean="0"/>
                        <a:t>may</a:t>
                      </a:r>
                      <a:r>
                        <a:rPr lang="sv-SE" sz="1200" baseline="0" dirty="0" smtClean="0"/>
                        <a:t> </a:t>
                      </a:r>
                      <a:r>
                        <a:rPr lang="sv-SE" sz="1200" baseline="0" dirty="0" err="1" smtClean="0"/>
                        <a:t>become</a:t>
                      </a:r>
                      <a:endParaRPr lang="sv-SE" sz="1200" baseline="0" dirty="0" smtClean="0"/>
                    </a:p>
                    <a:p>
                      <a:r>
                        <a:rPr lang="sv-SE" sz="1200" b="1" baseline="0" dirty="0" smtClean="0"/>
                        <a:t>Total</a:t>
                      </a:r>
                      <a:endParaRPr lang="sv-SE" sz="1200" b="1" dirty="0"/>
                    </a:p>
                  </a:txBody>
                  <a:tcPr/>
                </a:tc>
                <a:tc>
                  <a:txBody>
                    <a:bodyPr/>
                    <a:lstStyle/>
                    <a:p>
                      <a:r>
                        <a:rPr lang="sv-SE" dirty="0" smtClean="0"/>
                        <a:t>(3-5): 0</a:t>
                      </a:r>
                    </a:p>
                    <a:p>
                      <a:r>
                        <a:rPr lang="sv-SE" dirty="0" smtClean="0"/>
                        <a:t>(6):    0</a:t>
                      </a:r>
                    </a:p>
                    <a:p>
                      <a:r>
                        <a:rPr lang="sv-SE" dirty="0" smtClean="0"/>
                        <a:t>(7-9): 0  </a:t>
                      </a:r>
                    </a:p>
                    <a:p>
                      <a:endParaRPr lang="sv-SE" dirty="0"/>
                    </a:p>
                    <a:p>
                      <a:r>
                        <a:rPr lang="sv-SE" sz="1400" b="1" dirty="0"/>
                        <a:t>2</a:t>
                      </a:r>
                      <a:endParaRPr lang="sv-SE" sz="1400" b="1" dirty="0" smtClean="0"/>
                    </a:p>
                  </a:txBody>
                  <a:tcPr/>
                </a:tc>
                <a:tc>
                  <a:txBody>
                    <a:bodyPr/>
                    <a:lstStyle/>
                    <a:p>
                      <a:r>
                        <a:rPr lang="sv-SE" dirty="0" smtClean="0"/>
                        <a:t>1</a:t>
                      </a:r>
                    </a:p>
                    <a:p>
                      <a:r>
                        <a:rPr lang="sv-SE" dirty="0" smtClean="0"/>
                        <a:t>1</a:t>
                      </a:r>
                    </a:p>
                    <a:p>
                      <a:r>
                        <a:rPr lang="sv-SE" sz="1800" i="0" dirty="0" smtClean="0"/>
                        <a:t>0</a:t>
                      </a:r>
                    </a:p>
                    <a:p>
                      <a:endParaRPr lang="sv-SE" sz="1800" i="0" dirty="0" smtClean="0"/>
                    </a:p>
                    <a:p>
                      <a:r>
                        <a:rPr lang="sv-SE" sz="1400" b="1" i="0" dirty="0" smtClean="0"/>
                        <a:t>8</a:t>
                      </a:r>
                      <a:endParaRPr lang="sv-SE" sz="1400" b="1" i="1" dirty="0" smtClean="0"/>
                    </a:p>
                    <a:p>
                      <a:endParaRPr lang="sv-SE" sz="1400" b="1" i="1" dirty="0" smtClean="0"/>
                    </a:p>
                  </a:txBody>
                  <a:tcPr/>
                </a:tc>
                <a:tc>
                  <a:txBody>
                    <a:bodyPr/>
                    <a:lstStyle/>
                    <a:p>
                      <a:r>
                        <a:rPr lang="sv-SE" dirty="0" smtClean="0"/>
                        <a:t>3</a:t>
                      </a:r>
                    </a:p>
                    <a:p>
                      <a:r>
                        <a:rPr lang="sv-SE" dirty="0" smtClean="0"/>
                        <a:t>2</a:t>
                      </a:r>
                    </a:p>
                    <a:p>
                      <a:r>
                        <a:rPr lang="sv-SE" dirty="0" smtClean="0"/>
                        <a:t>5</a:t>
                      </a:r>
                    </a:p>
                    <a:p>
                      <a:endParaRPr lang="sv-SE" dirty="0" smtClean="0"/>
                    </a:p>
                    <a:p>
                      <a:r>
                        <a:rPr lang="sv-SE" sz="1400" b="1" dirty="0" smtClean="0"/>
                        <a:t>26</a:t>
                      </a:r>
                      <a:endParaRPr lang="sv-SE" sz="1400" b="1" dirty="0"/>
                    </a:p>
                  </a:txBody>
                  <a:tcPr/>
                </a:tc>
                <a:tc>
                  <a:txBody>
                    <a:bodyPr/>
                    <a:lstStyle/>
                    <a:p>
                      <a:r>
                        <a:rPr lang="sv-SE" dirty="0" smtClean="0"/>
                        <a:t>0</a:t>
                      </a:r>
                    </a:p>
                    <a:p>
                      <a:r>
                        <a:rPr lang="sv-SE" dirty="0" smtClean="0"/>
                        <a:t>0</a:t>
                      </a:r>
                    </a:p>
                    <a:p>
                      <a:r>
                        <a:rPr lang="sv-SE" dirty="0" smtClean="0"/>
                        <a:t>0</a:t>
                      </a:r>
                    </a:p>
                    <a:p>
                      <a:endParaRPr lang="sv-SE" dirty="0" smtClean="0"/>
                    </a:p>
                    <a:p>
                      <a:r>
                        <a:rPr lang="sv-SE" sz="1400" b="1" dirty="0" smtClean="0"/>
                        <a:t>3</a:t>
                      </a:r>
                      <a:endParaRPr lang="sv-SE" sz="1400" b="1" dirty="0"/>
                    </a:p>
                  </a:txBody>
                  <a:tcPr/>
                </a:tc>
                <a:tc>
                  <a:txBody>
                    <a:bodyPr/>
                    <a:lstStyle/>
                    <a:p>
                      <a:r>
                        <a:rPr lang="sv-SE" sz="1200" dirty="0" err="1" smtClean="0"/>
                        <a:t>We</a:t>
                      </a:r>
                      <a:r>
                        <a:rPr lang="sv-SE" sz="1200" dirty="0" smtClean="0"/>
                        <a:t> talk</a:t>
                      </a:r>
                      <a:r>
                        <a:rPr lang="sv-SE" sz="1200" baseline="0" dirty="0" smtClean="0"/>
                        <a:t> a </a:t>
                      </a:r>
                      <a:r>
                        <a:rPr lang="sv-SE" sz="1200" baseline="0" dirty="0" err="1" smtClean="0"/>
                        <a:t>lot</a:t>
                      </a:r>
                      <a:r>
                        <a:rPr lang="sv-SE" sz="1200" baseline="0" dirty="0" smtClean="0"/>
                        <a:t> </a:t>
                      </a:r>
                      <a:r>
                        <a:rPr lang="sv-SE" sz="1200" baseline="0" dirty="0" err="1" smtClean="0"/>
                        <a:t>about</a:t>
                      </a:r>
                      <a:r>
                        <a:rPr lang="sv-SE" sz="1200" baseline="0" dirty="0" smtClean="0"/>
                        <a:t> feelings (6 </a:t>
                      </a:r>
                      <a:r>
                        <a:rPr lang="sv-SE" sz="1200" baseline="0" dirty="0" err="1" smtClean="0"/>
                        <a:t>years</a:t>
                      </a:r>
                      <a:endParaRPr lang="sv-SE" sz="1200" dirty="0"/>
                    </a:p>
                  </a:txBody>
                  <a:tcPr/>
                </a:tc>
              </a:tr>
            </a:tbl>
          </a:graphicData>
        </a:graphic>
      </p:graphicFrame>
    </p:spTree>
    <p:extLst>
      <p:ext uri="{BB962C8B-B14F-4D97-AF65-F5344CB8AC3E}">
        <p14:creationId xmlns:p14="http://schemas.microsoft.com/office/powerpoint/2010/main" val="1020594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More</a:t>
            </a:r>
            <a:r>
              <a:rPr lang="sv-SE" dirty="0" smtClean="0"/>
              <a:t> </a:t>
            </a:r>
            <a:r>
              <a:rPr lang="sv-SE" dirty="0" err="1"/>
              <a:t>c</a:t>
            </a:r>
            <a:r>
              <a:rPr lang="sv-SE" dirty="0" err="1" smtClean="0"/>
              <a:t>omments</a:t>
            </a:r>
            <a:r>
              <a:rPr lang="sv-SE" dirty="0" smtClean="0"/>
              <a:t> </a:t>
            </a:r>
            <a:r>
              <a:rPr lang="sv-SE" dirty="0" smtClean="0"/>
              <a:t>by </a:t>
            </a:r>
            <a:r>
              <a:rPr lang="sv-SE" dirty="0" err="1" smtClean="0"/>
              <a:t>teachers</a:t>
            </a:r>
            <a:endParaRPr lang="sv-SE" dirty="0"/>
          </a:p>
        </p:txBody>
      </p:sp>
      <p:sp>
        <p:nvSpPr>
          <p:cNvPr id="3" name="Platshållare för innehåll 2"/>
          <p:cNvSpPr>
            <a:spLocks noGrp="1"/>
          </p:cNvSpPr>
          <p:nvPr>
            <p:ph idx="1"/>
          </p:nvPr>
        </p:nvSpPr>
        <p:spPr/>
        <p:txBody>
          <a:bodyPr/>
          <a:lstStyle/>
          <a:p>
            <a:pPr marL="0" indent="0">
              <a:buNone/>
            </a:pPr>
            <a:r>
              <a:rPr lang="en-GB" dirty="0" smtClean="0"/>
              <a:t>Too </a:t>
            </a:r>
            <a:r>
              <a:rPr lang="en-GB" dirty="0"/>
              <a:t>short a time to see any general changes, but I do see some changes in some pupils (6 years).</a:t>
            </a:r>
            <a:endParaRPr lang="sv-SE" dirty="0"/>
          </a:p>
          <a:p>
            <a:r>
              <a:rPr lang="en-GB" dirty="0"/>
              <a:t>Mindfulness has made the climate in the classroom a lot more secure. The students have explicitly said they like the mindfulness exercises (7-9). </a:t>
            </a:r>
            <a:endParaRPr lang="en-GB" dirty="0" smtClean="0"/>
          </a:p>
          <a:p>
            <a:r>
              <a:rPr lang="en-GB" dirty="0" smtClean="0"/>
              <a:t>I see a difference in some that they are more secure within themselves.(6 year olds)</a:t>
            </a:r>
            <a:endParaRPr lang="sv-SE" dirty="0"/>
          </a:p>
        </p:txBody>
      </p:sp>
    </p:spTree>
    <p:extLst>
      <p:ext uri="{BB962C8B-B14F-4D97-AF65-F5344CB8AC3E}">
        <p14:creationId xmlns:p14="http://schemas.microsoft.com/office/powerpoint/2010/main" val="2546523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92925" y="155448"/>
            <a:ext cx="8911687" cy="1325880"/>
          </a:xfrm>
        </p:spPr>
        <p:txBody>
          <a:bodyPr>
            <a:normAutofit/>
          </a:bodyPr>
          <a:lstStyle/>
          <a:p>
            <a:r>
              <a:rPr lang="sv-SE" sz="2000" b="1" dirty="0" err="1" smtClean="0"/>
              <a:t>Subtheme</a:t>
            </a:r>
            <a:r>
              <a:rPr lang="sv-SE" sz="2000" b="1" dirty="0" smtClean="0"/>
              <a:t> 2: </a:t>
            </a:r>
            <a:r>
              <a:rPr lang="sv-SE" sz="2000" b="1" dirty="0" err="1" smtClean="0"/>
              <a:t>Use</a:t>
            </a:r>
            <a:r>
              <a:rPr lang="sv-SE" sz="2000" b="1" dirty="0" smtClean="0"/>
              <a:t> </a:t>
            </a:r>
            <a:r>
              <a:rPr lang="sv-SE" sz="2000" b="1" dirty="0" err="1" smtClean="0"/>
              <a:t>of</a:t>
            </a:r>
            <a:r>
              <a:rPr lang="sv-SE" sz="2000" b="1" dirty="0" smtClean="0"/>
              <a:t> </a:t>
            </a:r>
            <a:r>
              <a:rPr lang="sv-SE" sz="2000" b="1" dirty="0" err="1" smtClean="0"/>
              <a:t>strengths</a:t>
            </a:r>
            <a:r>
              <a:rPr lang="sv-SE" sz="2000" b="1" dirty="0" smtClean="0"/>
              <a:t> in </a:t>
            </a:r>
            <a:r>
              <a:rPr lang="sv-SE" sz="2000" b="1" dirty="0" err="1" smtClean="0"/>
              <a:t>academic</a:t>
            </a:r>
            <a:r>
              <a:rPr lang="sv-SE" sz="2000" b="1" dirty="0" smtClean="0"/>
              <a:t> and social </a:t>
            </a:r>
            <a:r>
              <a:rPr lang="sv-SE" sz="2000" b="1" dirty="0" err="1" smtClean="0"/>
              <a:t>engagement</a:t>
            </a:r>
            <a:r>
              <a:rPr lang="sv-SE" sz="2000" b="1" dirty="0" smtClean="0"/>
              <a:t/>
            </a:r>
            <a:br>
              <a:rPr lang="sv-SE" sz="2000" b="1" dirty="0" smtClean="0"/>
            </a:br>
            <a:r>
              <a:rPr lang="sv-SE" sz="1600" dirty="0" err="1" smtClean="0"/>
              <a:t>Have</a:t>
            </a:r>
            <a:r>
              <a:rPr lang="sv-SE" sz="1600" dirty="0" smtClean="0"/>
              <a:t> </a:t>
            </a:r>
            <a:r>
              <a:rPr lang="sv-SE" sz="1600" dirty="0" err="1" smtClean="0"/>
              <a:t>you</a:t>
            </a:r>
            <a:r>
              <a:rPr lang="sv-SE" sz="1600" dirty="0" smtClean="0"/>
              <a:t> </a:t>
            </a:r>
            <a:r>
              <a:rPr lang="sv-SE" sz="1600" dirty="0" err="1" smtClean="0"/>
              <a:t>noticed</a:t>
            </a:r>
            <a:r>
              <a:rPr lang="sv-SE" sz="1600" dirty="0" smtClean="0"/>
              <a:t> </a:t>
            </a:r>
            <a:r>
              <a:rPr lang="sv-SE" sz="1600" dirty="0" err="1" smtClean="0"/>
              <a:t>any</a:t>
            </a:r>
            <a:r>
              <a:rPr lang="sv-SE" sz="1600" dirty="0" smtClean="0"/>
              <a:t> </a:t>
            </a:r>
            <a:r>
              <a:rPr lang="sv-SE" sz="1600" dirty="0" err="1" smtClean="0"/>
              <a:t>improvement</a:t>
            </a:r>
            <a:r>
              <a:rPr lang="sv-SE" sz="1600" dirty="0" smtClean="0"/>
              <a:t> in the </a:t>
            </a:r>
            <a:r>
              <a:rPr lang="sv-SE" sz="1600" dirty="0" err="1" smtClean="0"/>
              <a:t>pupils</a:t>
            </a:r>
            <a:r>
              <a:rPr lang="sv-SE" sz="1600" dirty="0" smtClean="0"/>
              <a:t>’ </a:t>
            </a:r>
            <a:r>
              <a:rPr lang="sv-SE" sz="1600" dirty="0" err="1" smtClean="0"/>
              <a:t>behaviour</a:t>
            </a:r>
            <a:r>
              <a:rPr lang="sv-SE" sz="1600" dirty="0" smtClean="0"/>
              <a:t> over the </a:t>
            </a:r>
            <a:r>
              <a:rPr lang="sv-SE" sz="1600" dirty="0" err="1" smtClean="0"/>
              <a:t>past</a:t>
            </a:r>
            <a:r>
              <a:rPr lang="sv-SE" sz="1600" dirty="0" smtClean="0"/>
              <a:t> 6 </a:t>
            </a:r>
            <a:r>
              <a:rPr lang="sv-SE" sz="1600" dirty="0" err="1" smtClean="0"/>
              <a:t>weeks</a:t>
            </a:r>
            <a:r>
              <a:rPr lang="sv-SE" sz="1600" dirty="0" smtClean="0"/>
              <a:t> in </a:t>
            </a:r>
            <a:r>
              <a:rPr lang="sv-SE" sz="1600" dirty="0" err="1" smtClean="0"/>
              <a:t>th</a:t>
            </a:r>
            <a:r>
              <a:rPr lang="sv-SE" sz="1600" dirty="0" smtClean="0"/>
              <a:t> </a:t>
            </a:r>
            <a:r>
              <a:rPr lang="sv-SE" sz="1600" dirty="0" err="1" smtClean="0"/>
              <a:t>following</a:t>
            </a:r>
            <a:r>
              <a:rPr lang="sv-SE" sz="1600" dirty="0" smtClean="0"/>
              <a:t> areas?</a:t>
            </a:r>
            <a:endParaRPr lang="sv-SE" sz="1600" b="1"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1044610451"/>
              </p:ext>
            </p:extLst>
          </p:nvPr>
        </p:nvGraphicFramePr>
        <p:xfrm>
          <a:off x="2589213" y="1088136"/>
          <a:ext cx="8915400" cy="6317418"/>
        </p:xfrm>
        <a:graphic>
          <a:graphicData uri="http://schemas.openxmlformats.org/drawingml/2006/table">
            <a:tbl>
              <a:tblPr firstRow="1" bandRow="1">
                <a:tableStyleId>{5C22544A-7EE6-4342-B048-85BDC9FD1C3A}</a:tableStyleId>
              </a:tblPr>
              <a:tblGrid>
                <a:gridCol w="1485900"/>
                <a:gridCol w="1485900"/>
                <a:gridCol w="1485900"/>
                <a:gridCol w="1485900"/>
                <a:gridCol w="1485900"/>
                <a:gridCol w="1485900"/>
              </a:tblGrid>
              <a:tr h="409760">
                <a:tc>
                  <a:txBody>
                    <a:bodyPr/>
                    <a:lstStyle/>
                    <a:p>
                      <a:endParaRPr lang="sv-SE" dirty="0"/>
                    </a:p>
                  </a:txBody>
                  <a:tcPr/>
                </a:tc>
                <a:tc>
                  <a:txBody>
                    <a:bodyPr/>
                    <a:lstStyle/>
                    <a:p>
                      <a:r>
                        <a:rPr lang="sv-SE" dirty="0" smtClean="0"/>
                        <a:t>Not at all</a:t>
                      </a:r>
                      <a:endParaRPr lang="sv-SE" dirty="0"/>
                    </a:p>
                  </a:txBody>
                  <a:tcPr/>
                </a:tc>
                <a:tc>
                  <a:txBody>
                    <a:bodyPr/>
                    <a:lstStyle/>
                    <a:p>
                      <a:r>
                        <a:rPr lang="sv-SE" dirty="0" err="1" smtClean="0"/>
                        <a:t>Undecided</a:t>
                      </a:r>
                      <a:endParaRPr lang="sv-SE" dirty="0"/>
                    </a:p>
                  </a:txBody>
                  <a:tcPr/>
                </a:tc>
                <a:tc>
                  <a:txBody>
                    <a:bodyPr/>
                    <a:lstStyle/>
                    <a:p>
                      <a:r>
                        <a:rPr lang="sv-SE" dirty="0" err="1" smtClean="0"/>
                        <a:t>Somewhat</a:t>
                      </a:r>
                      <a:endParaRPr lang="sv-SE" dirty="0"/>
                    </a:p>
                  </a:txBody>
                  <a:tcPr/>
                </a:tc>
                <a:tc>
                  <a:txBody>
                    <a:bodyPr/>
                    <a:lstStyle/>
                    <a:p>
                      <a:r>
                        <a:rPr lang="sv-SE" dirty="0" err="1" smtClean="0"/>
                        <a:t>Very</a:t>
                      </a:r>
                      <a:r>
                        <a:rPr lang="sv-SE" dirty="0" smtClean="0"/>
                        <a:t> </a:t>
                      </a:r>
                      <a:r>
                        <a:rPr lang="sv-SE" dirty="0" err="1" smtClean="0"/>
                        <a:t>much</a:t>
                      </a:r>
                      <a:endParaRPr lang="sv-SE" dirty="0"/>
                    </a:p>
                  </a:txBody>
                  <a:tcPr/>
                </a:tc>
                <a:tc>
                  <a:txBody>
                    <a:bodyPr/>
                    <a:lstStyle/>
                    <a:p>
                      <a:r>
                        <a:rPr lang="sv-SE" dirty="0" err="1" smtClean="0"/>
                        <a:t>Comments</a:t>
                      </a:r>
                      <a:endParaRPr lang="sv-SE" dirty="0"/>
                    </a:p>
                  </a:txBody>
                  <a:tcPr/>
                </a:tc>
              </a:tr>
              <a:tr h="2068264">
                <a:tc>
                  <a:txBody>
                    <a:bodyPr/>
                    <a:lstStyle/>
                    <a:p>
                      <a:r>
                        <a:rPr lang="sv-SE" sz="1400" dirty="0" err="1" smtClean="0"/>
                        <a:t>Use</a:t>
                      </a:r>
                      <a:r>
                        <a:rPr lang="sv-SE" sz="1400" baseline="0" dirty="0" smtClean="0"/>
                        <a:t> </a:t>
                      </a:r>
                      <a:r>
                        <a:rPr lang="sv-SE" sz="1400" baseline="0" dirty="0" err="1" smtClean="0"/>
                        <a:t>their</a:t>
                      </a:r>
                      <a:r>
                        <a:rPr lang="sv-SE" sz="1400" baseline="0" dirty="0" smtClean="0"/>
                        <a:t> </a:t>
                      </a:r>
                      <a:r>
                        <a:rPr lang="sv-SE" sz="1400" baseline="0" dirty="0" err="1" smtClean="0"/>
                        <a:t>strengths</a:t>
                      </a:r>
                      <a:r>
                        <a:rPr lang="sv-SE" sz="1400" baseline="0" dirty="0" smtClean="0"/>
                        <a:t> </a:t>
                      </a:r>
                      <a:r>
                        <a:rPr lang="sv-SE" sz="1400" baseline="0" dirty="0" err="1" smtClean="0"/>
                        <a:t>when</a:t>
                      </a:r>
                      <a:r>
                        <a:rPr lang="sv-SE" sz="1400" baseline="0" dirty="0" smtClean="0"/>
                        <a:t> feeling </a:t>
                      </a:r>
                      <a:r>
                        <a:rPr lang="sv-SE" sz="1400" baseline="0" dirty="0" err="1" smtClean="0"/>
                        <a:t>uneasy</a:t>
                      </a:r>
                      <a:r>
                        <a:rPr lang="sv-SE" sz="1400" baseline="0" dirty="0" smtClean="0"/>
                        <a:t> and </a:t>
                      </a:r>
                      <a:r>
                        <a:rPr lang="sv-SE" sz="1400" baseline="0" dirty="0" err="1" smtClean="0"/>
                        <a:t>are</a:t>
                      </a:r>
                      <a:r>
                        <a:rPr lang="sv-SE" sz="1400" baseline="0" dirty="0" smtClean="0"/>
                        <a:t> </a:t>
                      </a:r>
                      <a:r>
                        <a:rPr lang="sv-SE" sz="1400" baseline="0" dirty="0" err="1" smtClean="0"/>
                        <a:t>able</a:t>
                      </a:r>
                      <a:r>
                        <a:rPr lang="sv-SE" sz="1400" baseline="0" dirty="0" smtClean="0"/>
                        <a:t> to </a:t>
                      </a:r>
                      <a:r>
                        <a:rPr lang="sv-SE" sz="1400" baseline="0" dirty="0" err="1" smtClean="0"/>
                        <a:t>give</a:t>
                      </a:r>
                      <a:r>
                        <a:rPr lang="sv-SE" sz="1400" baseline="0" dirty="0" smtClean="0"/>
                        <a:t> </a:t>
                      </a:r>
                      <a:r>
                        <a:rPr lang="sv-SE" sz="1400" baseline="0" dirty="0" err="1" smtClean="0"/>
                        <a:t>comfort</a:t>
                      </a:r>
                      <a:r>
                        <a:rPr lang="sv-SE" sz="1400" baseline="0" dirty="0" smtClean="0"/>
                        <a:t> to </a:t>
                      </a:r>
                      <a:r>
                        <a:rPr lang="sv-SE" sz="1400" baseline="0" dirty="0" err="1" smtClean="0"/>
                        <a:t>themselves</a:t>
                      </a:r>
                      <a:r>
                        <a:rPr lang="sv-SE" sz="1400" baseline="0" dirty="0" smtClean="0"/>
                        <a:t> and </a:t>
                      </a:r>
                      <a:r>
                        <a:rPr lang="sv-SE" sz="1400" baseline="0" dirty="0" err="1" smtClean="0"/>
                        <a:t>others</a:t>
                      </a:r>
                      <a:r>
                        <a:rPr lang="sv-SE" sz="1400" baseline="0" dirty="0" smtClean="0"/>
                        <a:t>.</a:t>
                      </a:r>
                      <a:endParaRPr lang="sv-SE" sz="1400" dirty="0"/>
                    </a:p>
                  </a:txBody>
                  <a:tcPr/>
                </a:tc>
                <a:tc>
                  <a:txBody>
                    <a:bodyPr/>
                    <a:lstStyle/>
                    <a:p>
                      <a:r>
                        <a:rPr lang="sv-SE" sz="1600" dirty="0" smtClean="0"/>
                        <a:t>(3-5): 0</a:t>
                      </a:r>
                    </a:p>
                    <a:p>
                      <a:endParaRPr lang="sv-SE" sz="1600" dirty="0" smtClean="0"/>
                    </a:p>
                    <a:p>
                      <a:r>
                        <a:rPr lang="sv-SE" sz="1600" dirty="0" smtClean="0"/>
                        <a:t>(6):     0</a:t>
                      </a:r>
                    </a:p>
                    <a:p>
                      <a:endParaRPr lang="sv-SE" sz="1600" dirty="0" smtClean="0"/>
                    </a:p>
                    <a:p>
                      <a:r>
                        <a:rPr lang="sv-SE" sz="1600" dirty="0" smtClean="0"/>
                        <a:t>(7-9):  0</a:t>
                      </a:r>
                      <a:endParaRPr lang="sv-SE" sz="1600" dirty="0"/>
                    </a:p>
                  </a:txBody>
                  <a:tcPr/>
                </a:tc>
                <a:tc>
                  <a:txBody>
                    <a:bodyPr/>
                    <a:lstStyle/>
                    <a:p>
                      <a:r>
                        <a:rPr lang="sv-SE" sz="1600" dirty="0" smtClean="0"/>
                        <a:t>0</a:t>
                      </a:r>
                    </a:p>
                    <a:p>
                      <a:endParaRPr lang="sv-SE" sz="1600" dirty="0" smtClean="0"/>
                    </a:p>
                    <a:p>
                      <a:r>
                        <a:rPr lang="sv-SE" sz="1600" dirty="0" smtClean="0"/>
                        <a:t>2</a:t>
                      </a:r>
                    </a:p>
                    <a:p>
                      <a:endParaRPr lang="sv-SE" sz="1600" dirty="0" smtClean="0"/>
                    </a:p>
                    <a:p>
                      <a:r>
                        <a:rPr lang="sv-SE" sz="1600" dirty="0" smtClean="0"/>
                        <a:t>1</a:t>
                      </a:r>
                    </a:p>
                  </a:txBody>
                  <a:tcPr/>
                </a:tc>
                <a:tc>
                  <a:txBody>
                    <a:bodyPr/>
                    <a:lstStyle/>
                    <a:p>
                      <a:r>
                        <a:rPr lang="sv-SE" sz="1600" dirty="0" smtClean="0"/>
                        <a:t>4</a:t>
                      </a:r>
                    </a:p>
                    <a:p>
                      <a:endParaRPr lang="sv-SE" sz="1600" dirty="0" smtClean="0"/>
                    </a:p>
                    <a:p>
                      <a:r>
                        <a:rPr lang="sv-SE" sz="1600" dirty="0" smtClean="0"/>
                        <a:t>1</a:t>
                      </a:r>
                    </a:p>
                    <a:p>
                      <a:endParaRPr lang="sv-SE" sz="1600" dirty="0" smtClean="0"/>
                    </a:p>
                    <a:p>
                      <a:r>
                        <a:rPr lang="sv-SE" sz="1600" dirty="0" smtClean="0"/>
                        <a:t>3</a:t>
                      </a:r>
                    </a:p>
                  </a:txBody>
                  <a:tcPr/>
                </a:tc>
                <a:tc>
                  <a:txBody>
                    <a:bodyPr/>
                    <a:lstStyle/>
                    <a:p>
                      <a:r>
                        <a:rPr lang="sv-SE" sz="1600" dirty="0" smtClean="0"/>
                        <a:t>0</a:t>
                      </a:r>
                    </a:p>
                    <a:p>
                      <a:endParaRPr lang="sv-SE" sz="1600" dirty="0" smtClean="0"/>
                    </a:p>
                    <a:p>
                      <a:r>
                        <a:rPr lang="sv-SE" sz="1600" dirty="0" smtClean="0"/>
                        <a:t>1</a:t>
                      </a:r>
                    </a:p>
                    <a:p>
                      <a:endParaRPr lang="sv-SE" sz="1600" dirty="0" smtClean="0"/>
                    </a:p>
                    <a:p>
                      <a:r>
                        <a:rPr lang="sv-SE" sz="1600" dirty="0" smtClean="0"/>
                        <a:t>1</a:t>
                      </a:r>
                      <a:endParaRPr lang="sv-SE" sz="1600" dirty="0"/>
                    </a:p>
                  </a:txBody>
                  <a:tcPr/>
                </a:tc>
                <a:tc>
                  <a:txBody>
                    <a:bodyPr/>
                    <a:lstStyle/>
                    <a:p>
                      <a:endParaRPr lang="sv-SE" dirty="0"/>
                    </a:p>
                  </a:txBody>
                  <a:tcPr/>
                </a:tc>
              </a:tr>
              <a:tr h="1919697">
                <a:tc>
                  <a:txBody>
                    <a:bodyPr/>
                    <a:lstStyle/>
                    <a:p>
                      <a:r>
                        <a:rPr lang="sv-SE" sz="1400" dirty="0" err="1" smtClean="0"/>
                        <a:t>Have</a:t>
                      </a:r>
                      <a:r>
                        <a:rPr lang="sv-SE" sz="1400" baseline="0" dirty="0" smtClean="0"/>
                        <a:t> </a:t>
                      </a:r>
                      <a:r>
                        <a:rPr lang="sv-SE" sz="1400" baseline="0" dirty="0" err="1" smtClean="0"/>
                        <a:t>developed</a:t>
                      </a:r>
                      <a:r>
                        <a:rPr lang="sv-SE" sz="1400" baseline="0" dirty="0" smtClean="0"/>
                        <a:t> social </a:t>
                      </a:r>
                      <a:r>
                        <a:rPr lang="sv-SE" sz="1400" baseline="0" dirty="0" err="1" smtClean="0"/>
                        <a:t>skills</a:t>
                      </a:r>
                      <a:r>
                        <a:rPr lang="sv-SE" sz="1400" baseline="0" dirty="0" smtClean="0"/>
                        <a:t> and </a:t>
                      </a:r>
                      <a:r>
                        <a:rPr lang="sv-SE" sz="1400" baseline="0" dirty="0" err="1" smtClean="0"/>
                        <a:t>are</a:t>
                      </a:r>
                      <a:r>
                        <a:rPr lang="sv-SE" sz="1400" baseline="0" dirty="0" smtClean="0"/>
                        <a:t> </a:t>
                      </a:r>
                      <a:r>
                        <a:rPr lang="sv-SE" sz="1400" baseline="0" dirty="0" err="1" smtClean="0"/>
                        <a:t>participating</a:t>
                      </a:r>
                      <a:r>
                        <a:rPr lang="sv-SE" sz="1400" baseline="0" dirty="0" smtClean="0"/>
                        <a:t> </a:t>
                      </a:r>
                      <a:r>
                        <a:rPr lang="sv-SE" sz="1400" baseline="0" dirty="0" err="1" smtClean="0"/>
                        <a:t>more</a:t>
                      </a:r>
                      <a:r>
                        <a:rPr lang="sv-SE" sz="1400" baseline="0" dirty="0" smtClean="0"/>
                        <a:t> </a:t>
                      </a:r>
                      <a:r>
                        <a:rPr lang="sv-SE" sz="1400" baseline="0" dirty="0" err="1" smtClean="0"/>
                        <a:t>sociably</a:t>
                      </a:r>
                      <a:endParaRPr lang="sv-SE" sz="1400" baseline="0" dirty="0" smtClean="0"/>
                    </a:p>
                  </a:txBody>
                  <a:tcPr/>
                </a:tc>
                <a:tc>
                  <a:txBody>
                    <a:bodyPr/>
                    <a:lstStyle/>
                    <a:p>
                      <a:r>
                        <a:rPr lang="sv-SE" sz="1600" dirty="0" smtClean="0"/>
                        <a:t>(3-5): 0</a:t>
                      </a:r>
                    </a:p>
                    <a:p>
                      <a:endParaRPr lang="sv-SE" sz="1600" dirty="0" smtClean="0"/>
                    </a:p>
                    <a:p>
                      <a:r>
                        <a:rPr lang="sv-SE" sz="1600" dirty="0" smtClean="0"/>
                        <a:t>(6):     0</a:t>
                      </a:r>
                    </a:p>
                    <a:p>
                      <a:endParaRPr lang="sv-SE" sz="1600" dirty="0" smtClean="0"/>
                    </a:p>
                    <a:p>
                      <a:r>
                        <a:rPr lang="sv-SE" sz="1600" dirty="0" smtClean="0"/>
                        <a:t>(7-9):  0</a:t>
                      </a:r>
                      <a:endParaRPr lang="sv-SE" sz="1600" dirty="0"/>
                    </a:p>
                  </a:txBody>
                  <a:tcPr/>
                </a:tc>
                <a:tc>
                  <a:txBody>
                    <a:bodyPr/>
                    <a:lstStyle/>
                    <a:p>
                      <a:r>
                        <a:rPr lang="sv-SE" sz="1600" dirty="0" smtClean="0"/>
                        <a:t>2</a:t>
                      </a:r>
                    </a:p>
                    <a:p>
                      <a:endParaRPr lang="sv-SE" sz="1600" dirty="0" smtClean="0"/>
                    </a:p>
                    <a:p>
                      <a:r>
                        <a:rPr lang="sv-SE" sz="1600" dirty="0" smtClean="0"/>
                        <a:t>0</a:t>
                      </a:r>
                    </a:p>
                    <a:p>
                      <a:endParaRPr lang="sv-SE" sz="1600" dirty="0" smtClean="0"/>
                    </a:p>
                    <a:p>
                      <a:r>
                        <a:rPr lang="sv-SE" sz="1600" dirty="0" smtClean="0"/>
                        <a:t>0</a:t>
                      </a:r>
                      <a:endParaRPr lang="sv-SE" sz="1600" dirty="0"/>
                    </a:p>
                  </a:txBody>
                  <a:tcPr/>
                </a:tc>
                <a:tc>
                  <a:txBody>
                    <a:bodyPr/>
                    <a:lstStyle/>
                    <a:p>
                      <a:r>
                        <a:rPr lang="sv-SE" sz="1600" dirty="0" smtClean="0"/>
                        <a:t>2</a:t>
                      </a:r>
                    </a:p>
                    <a:p>
                      <a:endParaRPr lang="sv-SE" sz="1600" dirty="0" smtClean="0"/>
                    </a:p>
                    <a:p>
                      <a:r>
                        <a:rPr lang="sv-SE" sz="1600" dirty="0" smtClean="0"/>
                        <a:t>3</a:t>
                      </a:r>
                    </a:p>
                    <a:p>
                      <a:endParaRPr lang="sv-SE" sz="1600" dirty="0" smtClean="0"/>
                    </a:p>
                    <a:p>
                      <a:r>
                        <a:rPr lang="sv-SE" sz="1600" dirty="0" smtClean="0"/>
                        <a:t>5</a:t>
                      </a:r>
                    </a:p>
                    <a:p>
                      <a:endParaRPr lang="sv-SE" dirty="0"/>
                    </a:p>
                  </a:txBody>
                  <a:tcPr/>
                </a:tc>
                <a:tc>
                  <a:txBody>
                    <a:bodyPr/>
                    <a:lstStyle/>
                    <a:p>
                      <a:r>
                        <a:rPr lang="sv-SE" sz="1600" dirty="0" smtClean="0"/>
                        <a:t>0</a:t>
                      </a:r>
                    </a:p>
                    <a:p>
                      <a:endParaRPr lang="sv-SE" sz="1600" dirty="0" smtClean="0"/>
                    </a:p>
                    <a:p>
                      <a:r>
                        <a:rPr lang="sv-SE" sz="1600" dirty="0" smtClean="0"/>
                        <a:t>1</a:t>
                      </a:r>
                    </a:p>
                    <a:p>
                      <a:endParaRPr lang="sv-SE" sz="1600" dirty="0" smtClean="0"/>
                    </a:p>
                    <a:p>
                      <a:r>
                        <a:rPr lang="sv-SE" sz="1600" dirty="0" smtClean="0"/>
                        <a:t>0</a:t>
                      </a:r>
                      <a:endParaRPr lang="sv-SE" sz="1600" dirty="0"/>
                    </a:p>
                  </a:txBody>
                  <a:tcPr/>
                </a:tc>
                <a:tc>
                  <a:txBody>
                    <a:bodyPr/>
                    <a:lstStyle/>
                    <a:p>
                      <a:endParaRPr lang="sv-SE"/>
                    </a:p>
                  </a:txBody>
                  <a:tcPr/>
                </a:tc>
              </a:tr>
              <a:tr h="1919697">
                <a:tc>
                  <a:txBody>
                    <a:bodyPr/>
                    <a:lstStyle/>
                    <a:p>
                      <a:r>
                        <a:rPr lang="sv-SE" sz="1400" dirty="0" err="1" smtClean="0"/>
                        <a:t>Value</a:t>
                      </a:r>
                      <a:r>
                        <a:rPr lang="sv-SE" sz="1400" baseline="0" dirty="0" smtClean="0"/>
                        <a:t> </a:t>
                      </a:r>
                      <a:r>
                        <a:rPr lang="sv-SE" sz="1400" baseline="0" dirty="0" err="1" smtClean="0"/>
                        <a:t>themselves</a:t>
                      </a:r>
                      <a:r>
                        <a:rPr lang="sv-SE" sz="1400" baseline="0" dirty="0" smtClean="0"/>
                        <a:t> and </a:t>
                      </a:r>
                      <a:r>
                        <a:rPr lang="sv-SE" sz="1400" baseline="0" dirty="0" err="1" smtClean="0"/>
                        <a:t>others</a:t>
                      </a:r>
                      <a:endParaRPr lang="sv-SE" sz="1400" baseline="0" dirty="0" smtClean="0"/>
                    </a:p>
                    <a:p>
                      <a:endParaRPr lang="sv-SE" sz="1400" baseline="0" dirty="0" smtClean="0"/>
                    </a:p>
                    <a:p>
                      <a:endParaRPr lang="sv-SE" sz="1400" b="1" baseline="0" dirty="0" smtClean="0"/>
                    </a:p>
                    <a:p>
                      <a:r>
                        <a:rPr lang="sv-SE" sz="1400" b="1" baseline="0" dirty="0" smtClean="0"/>
                        <a:t>Total</a:t>
                      </a:r>
                      <a:endParaRPr lang="sv-SE" sz="1400" b="1" dirty="0"/>
                    </a:p>
                  </a:txBody>
                  <a:tcPr/>
                </a:tc>
                <a:tc>
                  <a:txBody>
                    <a:bodyPr/>
                    <a:lstStyle/>
                    <a:p>
                      <a:r>
                        <a:rPr lang="sv-SE" sz="1600" dirty="0" smtClean="0"/>
                        <a:t>(3-5): 0</a:t>
                      </a:r>
                    </a:p>
                    <a:p>
                      <a:r>
                        <a:rPr lang="sv-SE" sz="1600" dirty="0" smtClean="0"/>
                        <a:t>(6):     0</a:t>
                      </a:r>
                    </a:p>
                    <a:p>
                      <a:r>
                        <a:rPr lang="sv-SE" sz="1600" dirty="0" smtClean="0"/>
                        <a:t>(7-9):  0</a:t>
                      </a:r>
                    </a:p>
                    <a:p>
                      <a:endParaRPr lang="sv-SE" sz="1600" dirty="0"/>
                    </a:p>
                    <a:p>
                      <a:r>
                        <a:rPr lang="sv-SE" sz="1600" b="1" dirty="0"/>
                        <a:t>0</a:t>
                      </a:r>
                      <a:endParaRPr lang="sv-SE" sz="1600" b="1" dirty="0" smtClean="0"/>
                    </a:p>
                  </a:txBody>
                  <a:tcPr/>
                </a:tc>
                <a:tc>
                  <a:txBody>
                    <a:bodyPr/>
                    <a:lstStyle/>
                    <a:p>
                      <a:r>
                        <a:rPr lang="sv-SE" sz="1600" dirty="0" smtClean="0"/>
                        <a:t>3</a:t>
                      </a:r>
                    </a:p>
                    <a:p>
                      <a:r>
                        <a:rPr lang="sv-SE" sz="1600" dirty="0" smtClean="0"/>
                        <a:t>0</a:t>
                      </a:r>
                    </a:p>
                    <a:p>
                      <a:r>
                        <a:rPr lang="sv-SE" sz="1600" dirty="0" smtClean="0"/>
                        <a:t>1</a:t>
                      </a:r>
                    </a:p>
                    <a:p>
                      <a:endParaRPr lang="sv-SE" sz="1600" dirty="0" smtClean="0"/>
                    </a:p>
                    <a:p>
                      <a:r>
                        <a:rPr lang="sv-SE" sz="1600" b="1" dirty="0" smtClean="0"/>
                        <a:t>9</a:t>
                      </a:r>
                      <a:endParaRPr lang="sv-SE" sz="1600" b="1" dirty="0"/>
                    </a:p>
                  </a:txBody>
                  <a:tcPr/>
                </a:tc>
                <a:tc>
                  <a:txBody>
                    <a:bodyPr/>
                    <a:lstStyle/>
                    <a:p>
                      <a:r>
                        <a:rPr lang="sv-SE" sz="1600" dirty="0" smtClean="0"/>
                        <a:t>1</a:t>
                      </a:r>
                    </a:p>
                    <a:p>
                      <a:r>
                        <a:rPr lang="sv-SE" sz="1600" dirty="0" smtClean="0"/>
                        <a:t>2</a:t>
                      </a:r>
                    </a:p>
                    <a:p>
                      <a:r>
                        <a:rPr lang="sv-SE" sz="1600" dirty="0" smtClean="0"/>
                        <a:t>4</a:t>
                      </a:r>
                    </a:p>
                    <a:p>
                      <a:endParaRPr lang="sv-SE" sz="1600" dirty="0" smtClean="0"/>
                    </a:p>
                    <a:p>
                      <a:r>
                        <a:rPr lang="sv-SE" sz="1600" b="1" dirty="0" smtClean="0"/>
                        <a:t>25</a:t>
                      </a:r>
                      <a:endParaRPr lang="sv-SE" sz="1600" b="1" dirty="0"/>
                    </a:p>
                  </a:txBody>
                  <a:tcPr/>
                </a:tc>
                <a:tc>
                  <a:txBody>
                    <a:bodyPr/>
                    <a:lstStyle/>
                    <a:p>
                      <a:r>
                        <a:rPr lang="sv-SE" sz="1600" dirty="0" smtClean="0"/>
                        <a:t>0</a:t>
                      </a:r>
                    </a:p>
                    <a:p>
                      <a:r>
                        <a:rPr lang="sv-SE" sz="1600" dirty="0" smtClean="0"/>
                        <a:t>2</a:t>
                      </a:r>
                    </a:p>
                    <a:p>
                      <a:r>
                        <a:rPr lang="sv-SE" sz="1600" dirty="0" smtClean="0"/>
                        <a:t>0</a:t>
                      </a:r>
                    </a:p>
                    <a:p>
                      <a:endParaRPr lang="sv-SE" sz="1600" dirty="0" smtClean="0"/>
                    </a:p>
                    <a:p>
                      <a:r>
                        <a:rPr lang="sv-SE" sz="1600" b="1" dirty="0" smtClean="0"/>
                        <a:t>5</a:t>
                      </a:r>
                      <a:endParaRPr lang="sv-SE" sz="1600" b="1" dirty="0"/>
                    </a:p>
                  </a:txBody>
                  <a:tcPr/>
                </a:tc>
                <a:tc>
                  <a:txBody>
                    <a:bodyPr/>
                    <a:lstStyle/>
                    <a:p>
                      <a:r>
                        <a:rPr lang="sv-SE" sz="1400" dirty="0" smtClean="0"/>
                        <a:t>6</a:t>
                      </a:r>
                      <a:r>
                        <a:rPr lang="sv-SE" sz="1400" baseline="0" dirty="0" smtClean="0"/>
                        <a:t> </a:t>
                      </a:r>
                      <a:r>
                        <a:rPr lang="sv-SE" sz="1400" baseline="0" dirty="0" err="1" smtClean="0"/>
                        <a:t>years</a:t>
                      </a:r>
                      <a:r>
                        <a:rPr lang="sv-SE" sz="1400" baseline="0" dirty="0" smtClean="0"/>
                        <a:t>: </a:t>
                      </a:r>
                      <a:r>
                        <a:rPr lang="sv-SE" sz="1400" baseline="0" dirty="0" err="1" smtClean="0"/>
                        <a:t>We</a:t>
                      </a:r>
                      <a:r>
                        <a:rPr lang="sv-SE" sz="1400" baseline="0" dirty="0" smtClean="0"/>
                        <a:t> talk a </a:t>
                      </a:r>
                      <a:r>
                        <a:rPr lang="sv-SE" sz="1400" baseline="0" dirty="0" err="1" smtClean="0"/>
                        <a:t>lot</a:t>
                      </a:r>
                      <a:r>
                        <a:rPr lang="sv-SE" sz="1400" baseline="0" dirty="0" smtClean="0"/>
                        <a:t> </a:t>
                      </a:r>
                      <a:r>
                        <a:rPr lang="sv-SE" sz="1400" baseline="0" dirty="0" err="1" smtClean="0"/>
                        <a:t>about</a:t>
                      </a:r>
                      <a:r>
                        <a:rPr lang="sv-SE" sz="1400" baseline="0" dirty="0" smtClean="0"/>
                        <a:t> feelings.</a:t>
                      </a:r>
                      <a:endParaRPr lang="sv-SE" sz="1400" dirty="0"/>
                    </a:p>
                  </a:txBody>
                  <a:tcPr/>
                </a:tc>
              </a:tr>
            </a:tbl>
          </a:graphicData>
        </a:graphic>
      </p:graphicFrame>
    </p:spTree>
    <p:extLst>
      <p:ext uri="{BB962C8B-B14F-4D97-AF65-F5344CB8AC3E}">
        <p14:creationId xmlns:p14="http://schemas.microsoft.com/office/powerpoint/2010/main" val="2119953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More</a:t>
            </a:r>
            <a:r>
              <a:rPr lang="sv-SE" dirty="0" smtClean="0"/>
              <a:t> </a:t>
            </a:r>
            <a:r>
              <a:rPr lang="sv-SE" dirty="0" err="1" smtClean="0"/>
              <a:t>c</a:t>
            </a:r>
            <a:r>
              <a:rPr lang="sv-SE" dirty="0" err="1" smtClean="0"/>
              <a:t>omments</a:t>
            </a:r>
            <a:r>
              <a:rPr lang="sv-SE" dirty="0" smtClean="0"/>
              <a:t> </a:t>
            </a:r>
            <a:r>
              <a:rPr lang="sv-SE" dirty="0" smtClean="0"/>
              <a:t>by </a:t>
            </a:r>
            <a:r>
              <a:rPr lang="sv-SE" dirty="0" err="1" smtClean="0"/>
              <a:t>teachers</a:t>
            </a:r>
            <a:endParaRPr lang="sv-SE" dirty="0"/>
          </a:p>
        </p:txBody>
      </p:sp>
      <p:sp>
        <p:nvSpPr>
          <p:cNvPr id="3" name="Platshållare för innehåll 2"/>
          <p:cNvSpPr>
            <a:spLocks noGrp="1"/>
          </p:cNvSpPr>
          <p:nvPr>
            <p:ph idx="1"/>
          </p:nvPr>
        </p:nvSpPr>
        <p:spPr/>
        <p:txBody>
          <a:bodyPr/>
          <a:lstStyle/>
          <a:p>
            <a:r>
              <a:rPr lang="en-GB" dirty="0"/>
              <a:t>All have improved, but some more than others (7-9). Mindfulness has facilitated the improvements. The children are better at talking about themselves and showing empathy (7-9).</a:t>
            </a:r>
            <a:endParaRPr lang="sv-SE" dirty="0"/>
          </a:p>
        </p:txBody>
      </p:sp>
    </p:spTree>
    <p:extLst>
      <p:ext uri="{BB962C8B-B14F-4D97-AF65-F5344CB8AC3E}">
        <p14:creationId xmlns:p14="http://schemas.microsoft.com/office/powerpoint/2010/main" val="2018554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Focus </a:t>
            </a:r>
            <a:r>
              <a:rPr lang="sv-SE" dirty="0" err="1" smtClean="0"/>
              <a:t>groups</a:t>
            </a:r>
            <a:r>
              <a:rPr lang="sv-SE" dirty="0" smtClean="0"/>
              <a:t>/</a:t>
            </a:r>
            <a:r>
              <a:rPr lang="sv-SE" dirty="0" err="1" smtClean="0"/>
              <a:t>discussions</a:t>
            </a:r>
            <a:endParaRPr lang="sv-SE" dirty="0"/>
          </a:p>
        </p:txBody>
      </p:sp>
      <p:sp>
        <p:nvSpPr>
          <p:cNvPr id="3" name="Platshållare för innehåll 2"/>
          <p:cNvSpPr>
            <a:spLocks noGrp="1"/>
          </p:cNvSpPr>
          <p:nvPr>
            <p:ph idx="1"/>
          </p:nvPr>
        </p:nvSpPr>
        <p:spPr/>
        <p:txBody>
          <a:bodyPr/>
          <a:lstStyle/>
          <a:p>
            <a:endParaRPr lang="sv-SE"/>
          </a:p>
        </p:txBody>
      </p:sp>
    </p:spTree>
    <p:extLst>
      <p:ext uri="{BB962C8B-B14F-4D97-AF65-F5344CB8AC3E}">
        <p14:creationId xmlns:p14="http://schemas.microsoft.com/office/powerpoint/2010/main" val="2764585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marL="342900" lvl="0" indent="-342900">
              <a:lnSpc>
                <a:spcPct val="150000"/>
              </a:lnSpc>
              <a:spcAft>
                <a:spcPts val="0"/>
              </a:spcAft>
            </a:pPr>
            <a:r>
              <a:rPr lang="en-GB" b="1" dirty="0" smtClean="0">
                <a:effectLst/>
                <a:latin typeface="Times New Roman" panose="02020603050405020304" pitchFamily="18" charset="0"/>
                <a:ea typeface="Calibri" panose="020F0502020204030204" pitchFamily="34" charset="0"/>
                <a:cs typeface="Times New Roman" panose="02020603050405020304" pitchFamily="18" charset="0"/>
              </a:rPr>
              <a:t>What was it like to implement the activities?</a:t>
            </a:r>
            <a:endParaRPr lang="sv-SE" sz="4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tshållare för innehåll 2"/>
          <p:cNvSpPr>
            <a:spLocks noGrp="1"/>
          </p:cNvSpPr>
          <p:nvPr>
            <p:ph idx="1"/>
          </p:nvPr>
        </p:nvSpPr>
        <p:spPr/>
        <p:txBody>
          <a:bodyPr>
            <a:normAutofit/>
          </a:bodyPr>
          <a:lstStyle/>
          <a:p>
            <a:r>
              <a:rPr lang="en-GB" dirty="0"/>
              <a:t>(3-5): OK, One found the manual difficult to follow, but another thought it was great to have a manual.</a:t>
            </a:r>
            <a:endParaRPr lang="sv-SE" dirty="0"/>
          </a:p>
          <a:p>
            <a:pPr marL="0" indent="0">
              <a:buNone/>
            </a:pPr>
            <a:r>
              <a:rPr lang="en-GB" dirty="0"/>
              <a:t> </a:t>
            </a:r>
            <a:endParaRPr lang="sv-SE" dirty="0"/>
          </a:p>
          <a:p>
            <a:r>
              <a:rPr lang="en-GB" dirty="0"/>
              <a:t>(6): Good. Interesting lessons. Great. Good.</a:t>
            </a:r>
            <a:endParaRPr lang="sv-SE" dirty="0"/>
          </a:p>
          <a:p>
            <a:pPr marL="0" indent="0">
              <a:buNone/>
            </a:pPr>
            <a:r>
              <a:rPr lang="en-GB" dirty="0"/>
              <a:t> </a:t>
            </a:r>
            <a:endParaRPr lang="sv-SE" dirty="0"/>
          </a:p>
          <a:p>
            <a:r>
              <a:rPr lang="en-GB" dirty="0"/>
              <a:t>(7-9): As soon as I had made it ”my own” it worked. Often, the lessons went down very well. Fun and exciting. Interesting to see how the pupils ”grew”. Exciting and interesting.  </a:t>
            </a:r>
            <a:endParaRPr lang="sv-SE" dirty="0"/>
          </a:p>
        </p:txBody>
      </p:sp>
    </p:spTree>
    <p:extLst>
      <p:ext uri="{BB962C8B-B14F-4D97-AF65-F5344CB8AC3E}">
        <p14:creationId xmlns:p14="http://schemas.microsoft.com/office/powerpoint/2010/main" val="2676725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5682</TotalTime>
  <Words>956</Words>
  <Application>Microsoft Office PowerPoint</Application>
  <PresentationFormat>Bredbild</PresentationFormat>
  <Paragraphs>217</Paragraphs>
  <Slides>19</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19</vt:i4>
      </vt:variant>
    </vt:vector>
  </HeadingPairs>
  <TitlesOfParts>
    <vt:vector size="25" baseType="lpstr">
      <vt:lpstr>Arial</vt:lpstr>
      <vt:lpstr>Calibri</vt:lpstr>
      <vt:lpstr>Century Gothic</vt:lpstr>
      <vt:lpstr>Times New Roman</vt:lpstr>
      <vt:lpstr>Wingdings 3</vt:lpstr>
      <vt:lpstr>Slinga</vt:lpstr>
      <vt:lpstr>Building on strengths</vt:lpstr>
      <vt:lpstr>Training</vt:lpstr>
      <vt:lpstr>Pilot</vt:lpstr>
      <vt:lpstr>Subtheme1: Positive self-concept and self-esteem.  Have you noticed anhy improvements in the pupil’s behaviours over the past 6 weeks in the following areas? </vt:lpstr>
      <vt:lpstr>More comments by teachers</vt:lpstr>
      <vt:lpstr>Subtheme 2: Use of strengths in academic and social engagement Have you noticed any improvement in the pupils’ behaviour over the past 6 weeks in th following areas?</vt:lpstr>
      <vt:lpstr>More comments by teachers</vt:lpstr>
      <vt:lpstr>Focus groups/discussions</vt:lpstr>
      <vt:lpstr>What was it like to implement the activities?</vt:lpstr>
      <vt:lpstr>What do you think about the teaching strategies (stories, games, role play) proposed in this theme? </vt:lpstr>
      <vt:lpstr>What do you think about the engagement of the students during lessons? </vt:lpstr>
      <vt:lpstr>What difficulties did you encounter in implementing the lessons?</vt:lpstr>
      <vt:lpstr>What were the strengths of the theme? </vt:lpstr>
      <vt:lpstr>What were the weaknesses of the theme? </vt:lpstr>
      <vt:lpstr>What do you think about the idea that the curriculum should be implemented across the full academic year? What barriers and facilitators would there be? </vt:lpstr>
      <vt:lpstr>Mindfulness</vt:lpstr>
      <vt:lpstr>Observations</vt:lpstr>
      <vt:lpstr>Discussion</vt:lpstr>
      <vt:lpstr>Recommendations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on strengths</dc:title>
  <dc:creator>Birgitta Kimber</dc:creator>
  <cp:lastModifiedBy>Birgitta Kimber</cp:lastModifiedBy>
  <cp:revision>34</cp:revision>
  <cp:lastPrinted>2015-04-02T12:59:29Z</cp:lastPrinted>
  <dcterms:created xsi:type="dcterms:W3CDTF">2015-03-20T11:07:30Z</dcterms:created>
  <dcterms:modified xsi:type="dcterms:W3CDTF">2015-04-06T10:47:31Z</dcterms:modified>
</cp:coreProperties>
</file>