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4" r:id="rId8"/>
    <p:sldId id="263" r:id="rId9"/>
    <p:sldId id="261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151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5198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521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81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551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6540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51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75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1857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303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0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11824-D3A5-4FB1-B6AB-78B738C90F41}" type="datetimeFigureOut">
              <a:rPr lang="es-ES" smtClean="0"/>
              <a:t>24/03/2015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8C16A-B35C-49CC-9F22-F28544A71D4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2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../../RESCUR%20Forma&#231;ao%20PT/rescurportuguesepilot2015march.mp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284" y="1191074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s-ES" sz="6600" b="1" dirty="0" smtClean="0">
                <a:solidFill>
                  <a:schemeClr val="bg1"/>
                </a:solidFill>
                <a:latin typeface="+mn-lt"/>
              </a:rPr>
              <a:t>RESCUR PILOT</a:t>
            </a:r>
            <a:endParaRPr lang="es-ES" sz="6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6352" y="4390456"/>
            <a:ext cx="9144000" cy="1655762"/>
          </a:xfrm>
        </p:spPr>
        <p:txBody>
          <a:bodyPr/>
          <a:lstStyle/>
          <a:p>
            <a:pPr algn="l"/>
            <a:r>
              <a:rPr lang="es-ES" b="1" dirty="0" smtClean="0">
                <a:solidFill>
                  <a:srgbClr val="FFC000"/>
                </a:solidFill>
              </a:rPr>
              <a:t>SELF-DETERMINATION THEME</a:t>
            </a:r>
          </a:p>
          <a:p>
            <a:pPr algn="l"/>
            <a:r>
              <a:rPr lang="es-ES" dirty="0" smtClean="0">
                <a:solidFill>
                  <a:schemeClr val="bg1"/>
                </a:solidFill>
              </a:rPr>
              <a:t>Portugal </a:t>
            </a:r>
          </a:p>
          <a:p>
            <a:pPr algn="l"/>
            <a:endParaRPr lang="es-E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5130" y="1"/>
            <a:ext cx="637687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01729" cy="132556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 	</a:t>
            </a:r>
            <a:r>
              <a:rPr lang="es-ES" sz="4000" b="1" dirty="0" err="1" smtClean="0">
                <a:solidFill>
                  <a:schemeClr val="bg1"/>
                </a:solidFill>
              </a:rPr>
              <a:t>Findings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8781" y="208500"/>
            <a:ext cx="522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es-E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eachers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001729" y="1325563"/>
            <a:ext cx="8172000" cy="246221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What went well?</a:t>
            </a:r>
          </a:p>
          <a:p>
            <a:pPr defTabSz="179388"/>
            <a:r>
              <a:rPr lang="en-US" dirty="0" smtClean="0"/>
              <a:t>•	Children enjoyed the stories and the mascots</a:t>
            </a:r>
          </a:p>
          <a:p>
            <a:pPr defTabSz="179388"/>
            <a:r>
              <a:rPr lang="en-US" dirty="0" smtClean="0"/>
              <a:t>•	Usually don’t have materials as detailed as the manual we provided</a:t>
            </a:r>
          </a:p>
          <a:p>
            <a:pPr defTabSz="179388"/>
            <a:r>
              <a:rPr lang="en-US" dirty="0" smtClean="0"/>
              <a:t>•	 the mindfulness </a:t>
            </a:r>
          </a:p>
          <a:p>
            <a:pPr defTabSz="179388"/>
            <a:r>
              <a:rPr lang="en-US" dirty="0" smtClean="0"/>
              <a:t>•	Problem solving activities </a:t>
            </a:r>
          </a:p>
          <a:p>
            <a:pPr defTabSz="179388"/>
            <a:r>
              <a:rPr lang="en-US" dirty="0" smtClean="0"/>
              <a:t>•	Some teachers were able to infuse the curriculum into the other curricular areas</a:t>
            </a:r>
          </a:p>
          <a:p>
            <a:pPr defTabSz="179388"/>
            <a:r>
              <a:rPr lang="en-US" dirty="0" smtClean="0"/>
              <a:t>•	Some teachers found creative ways to promote the school-home communication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1335589"/>
            <a:ext cx="4001729" cy="190821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/>
              <a:t>What didn’t go well?</a:t>
            </a:r>
          </a:p>
          <a:p>
            <a:pPr defTabSz="179388"/>
            <a:r>
              <a:rPr lang="en-US" dirty="0"/>
              <a:t>•	</a:t>
            </a:r>
            <a:r>
              <a:rPr lang="en-US" dirty="0" smtClean="0"/>
              <a:t>Lack </a:t>
            </a:r>
            <a:r>
              <a:rPr lang="en-US" dirty="0"/>
              <a:t>of time to do all the activities planned in the </a:t>
            </a:r>
            <a:r>
              <a:rPr lang="en-US" dirty="0" smtClean="0"/>
              <a:t>manual</a:t>
            </a:r>
          </a:p>
          <a:p>
            <a:pPr defTabSz="179388"/>
            <a:r>
              <a:rPr lang="en-US" dirty="0" smtClean="0"/>
              <a:t>•</a:t>
            </a:r>
            <a:r>
              <a:rPr lang="en-US" dirty="0"/>
              <a:t>	</a:t>
            </a:r>
            <a:r>
              <a:rPr lang="en-US" dirty="0" smtClean="0"/>
              <a:t>Early years</a:t>
            </a:r>
          </a:p>
          <a:p>
            <a:pPr defTabSz="179388"/>
            <a:r>
              <a:rPr lang="en-US" dirty="0" smtClean="0"/>
              <a:t>•</a:t>
            </a:r>
            <a:r>
              <a:rPr lang="en-US" dirty="0"/>
              <a:t>	Parents </a:t>
            </a:r>
            <a:r>
              <a:rPr lang="en-US" dirty="0" smtClean="0"/>
              <a:t>involvement</a:t>
            </a:r>
            <a:endParaRPr lang="en-US" dirty="0"/>
          </a:p>
          <a:p>
            <a:pPr defTabSz="179388"/>
            <a:r>
              <a:rPr lang="en-US" dirty="0"/>
              <a:t>•	</a:t>
            </a:r>
            <a:r>
              <a:rPr lang="en-US" dirty="0" smtClean="0"/>
              <a:t>Assessment checklists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3253830"/>
            <a:ext cx="4001729" cy="3600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/>
              <a:t>What did the children most liked in the sessions?</a:t>
            </a:r>
          </a:p>
          <a:p>
            <a:r>
              <a:rPr lang="en-US" dirty="0" smtClean="0"/>
              <a:t>• The mindfulness activities</a:t>
            </a:r>
          </a:p>
          <a:p>
            <a:r>
              <a:rPr lang="en-US" dirty="0" smtClean="0"/>
              <a:t>• The stories </a:t>
            </a:r>
          </a:p>
          <a:p>
            <a:r>
              <a:rPr lang="en-US" dirty="0" smtClean="0"/>
              <a:t>• The mascots</a:t>
            </a:r>
          </a:p>
          <a:p>
            <a:endParaRPr lang="en-US" dirty="0" smtClean="0"/>
          </a:p>
          <a:p>
            <a:r>
              <a:rPr lang="en-US" sz="2800" b="1" i="1" dirty="0"/>
              <a:t>What didn´t the children liked in the sessions?</a:t>
            </a:r>
          </a:p>
          <a:p>
            <a:r>
              <a:rPr lang="en-US" dirty="0" smtClean="0"/>
              <a:t>• Nothing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01729" y="3787776"/>
            <a:ext cx="8160774" cy="30600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Have you noticed any improvement in the students’ behavior during the pilot?</a:t>
            </a:r>
          </a:p>
          <a:p>
            <a:pPr defTabSz="179388"/>
            <a:r>
              <a:rPr lang="en-US" dirty="0" smtClean="0"/>
              <a:t>•	Use the problem solving strategy - stop and think</a:t>
            </a:r>
          </a:p>
          <a:p>
            <a:pPr defTabSz="179388"/>
            <a:r>
              <a:rPr lang="en-US" dirty="0" smtClean="0"/>
              <a:t>•	More attentive and quiet in the class</a:t>
            </a:r>
          </a:p>
          <a:p>
            <a:pPr defTabSz="179388"/>
            <a:r>
              <a:rPr lang="en-US" dirty="0" smtClean="0"/>
              <a:t>•	Changes in the behavior </a:t>
            </a:r>
          </a:p>
          <a:p>
            <a:pPr defTabSz="179388"/>
            <a:r>
              <a:rPr lang="en-US" dirty="0" smtClean="0"/>
              <a:t>•	Some concepts were acquired</a:t>
            </a:r>
          </a:p>
          <a:p>
            <a:pPr defTabSz="179388"/>
            <a:r>
              <a:rPr lang="en-US" dirty="0" smtClean="0"/>
              <a:t>•	The ability to speak for themselves</a:t>
            </a:r>
          </a:p>
          <a:p>
            <a:pPr defTabSz="179388"/>
            <a:r>
              <a:rPr lang="en-US" dirty="0" smtClean="0"/>
              <a:t>•	The spirit of the class as a group</a:t>
            </a:r>
          </a:p>
          <a:p>
            <a:pPr defTabSz="179388"/>
            <a:r>
              <a:rPr lang="en-US" dirty="0" smtClean="0"/>
              <a:t>•	Some children open up in the class and addressed some personal problems</a:t>
            </a:r>
          </a:p>
          <a:p>
            <a:pPr defTabSz="17938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001729" cy="1325563"/>
          </a:xfr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 	</a:t>
            </a:r>
            <a:r>
              <a:rPr lang="es-ES" sz="4000" b="1" dirty="0" err="1" smtClean="0">
                <a:solidFill>
                  <a:schemeClr val="bg1"/>
                </a:solidFill>
              </a:rPr>
              <a:t>Findings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8781" y="208500"/>
            <a:ext cx="522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es-E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6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eachers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322" y="1500292"/>
            <a:ext cx="11985523" cy="2539157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i="1" dirty="0" smtClean="0"/>
              <a:t>What could be improved?</a:t>
            </a:r>
          </a:p>
          <a:p>
            <a:pPr defTabSz="265113"/>
            <a:r>
              <a:rPr lang="en-US" dirty="0" smtClean="0"/>
              <a:t>•	More time for the sessions</a:t>
            </a:r>
          </a:p>
          <a:p>
            <a:pPr defTabSz="265113"/>
            <a:r>
              <a:rPr lang="en-US" dirty="0" smtClean="0"/>
              <a:t>•	The manual printed in color, illustrations for the stories; more illustrations in the manual </a:t>
            </a:r>
          </a:p>
          <a:p>
            <a:pPr defTabSz="265113"/>
            <a:r>
              <a:rPr lang="en-US" dirty="0" smtClean="0"/>
              <a:t>•	More material available to interchange between school and home</a:t>
            </a:r>
          </a:p>
          <a:p>
            <a:pPr defTabSz="265113"/>
            <a:r>
              <a:rPr lang="en-US" dirty="0" smtClean="0"/>
              <a:t>•	The training could have been accredited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Implementation of the curriculum in older age groups (12-15 years old)</a:t>
            </a:r>
            <a:endParaRPr lang="pt-PT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Systematic </a:t>
            </a:r>
            <a:r>
              <a:rPr lang="en-US" dirty="0" smtClean="0"/>
              <a:t>supervision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PT" dirty="0"/>
          </a:p>
        </p:txBody>
      </p:sp>
      <p:sp>
        <p:nvSpPr>
          <p:cNvPr id="7" name="Rectangle 6"/>
          <p:cNvSpPr/>
          <p:nvPr/>
        </p:nvSpPr>
        <p:spPr>
          <a:xfrm>
            <a:off x="98322" y="4314214"/>
            <a:ext cx="11985523" cy="226215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b="1" i="1" dirty="0" smtClean="0"/>
              <a:t>Main difficulties envisioning the future?</a:t>
            </a:r>
          </a:p>
          <a:p>
            <a:pPr defTabSz="179388">
              <a:spcBef>
                <a:spcPts val="600"/>
              </a:spcBef>
            </a:pPr>
            <a:r>
              <a:rPr lang="en-US" dirty="0" smtClean="0"/>
              <a:t>•	The costs of copies for handouts and assessment checklists </a:t>
            </a:r>
          </a:p>
          <a:p>
            <a:pPr defTabSz="179388"/>
            <a:r>
              <a:rPr lang="en-US" dirty="0" smtClean="0"/>
              <a:t>•	The balance of time for the program application and the academic curriculum</a:t>
            </a:r>
          </a:p>
          <a:p>
            <a:pPr defTabSz="179388"/>
            <a:r>
              <a:rPr lang="en-US" dirty="0" smtClean="0"/>
              <a:t>•	Many projects running simultaneously </a:t>
            </a:r>
          </a:p>
          <a:p>
            <a:pPr defTabSz="179388"/>
            <a:r>
              <a:rPr lang="en-US" dirty="0" smtClean="0"/>
              <a:t>•	The heterogeneity in the class, </a:t>
            </a:r>
          </a:p>
          <a:p>
            <a:pPr defTabSz="179388"/>
            <a:r>
              <a:rPr lang="en-US" dirty="0" smtClean="0"/>
              <a:t>•	The continuity of the program across different years</a:t>
            </a:r>
          </a:p>
          <a:p>
            <a:pPr defTabSz="179388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62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968" y="1226056"/>
            <a:ext cx="8434987" cy="6138305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4001729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 	</a:t>
            </a:r>
          </a:p>
          <a:p>
            <a:pPr algn="ctr"/>
            <a:r>
              <a:rPr lang="es-ES" sz="4000" b="1" dirty="0" err="1" smtClean="0">
                <a:solidFill>
                  <a:schemeClr val="bg1"/>
                </a:solidFill>
              </a:rPr>
              <a:t>Findings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8781" y="208500"/>
            <a:ext cx="522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Assessment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Checklists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558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4001729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 	</a:t>
            </a:r>
          </a:p>
          <a:p>
            <a:pPr algn="ctr"/>
            <a:r>
              <a:rPr lang="es-ES" sz="4000" b="1" dirty="0" err="1" smtClean="0">
                <a:solidFill>
                  <a:schemeClr val="bg1"/>
                </a:solidFill>
              </a:rPr>
              <a:t>Findings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8781" y="208500"/>
            <a:ext cx="522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es-E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Pupils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2284" y="1785427"/>
            <a:ext cx="11611897" cy="4278094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What I liked learning was…?</a:t>
            </a:r>
          </a:p>
          <a:p>
            <a:endParaRPr lang="en-US" sz="2800" b="1" i="1" dirty="0" smtClean="0"/>
          </a:p>
          <a:p>
            <a:pPr defTabSz="265113"/>
            <a:r>
              <a:rPr lang="en-US" dirty="0" smtClean="0"/>
              <a:t>•	The word resilience, how to overcome problems</a:t>
            </a:r>
          </a:p>
          <a:p>
            <a:pPr defTabSz="265113"/>
            <a:r>
              <a:rPr lang="en-US" dirty="0" smtClean="0"/>
              <a:t>•	How to solve problems; identify the problem, think before act, stay calm, plan, look for different solutions, don’t give up</a:t>
            </a:r>
          </a:p>
          <a:p>
            <a:pPr defTabSz="265113"/>
            <a:r>
              <a:rPr lang="en-US" dirty="0" smtClean="0"/>
              <a:t>•	Know myself and others better and become aware of my needs</a:t>
            </a:r>
          </a:p>
          <a:p>
            <a:pPr defTabSz="265113"/>
            <a:r>
              <a:rPr lang="en-US" dirty="0" smtClean="0"/>
              <a:t>•	To be honest and respect my classmates; we shouldn’t bully others </a:t>
            </a:r>
          </a:p>
          <a:p>
            <a:pPr defTabSz="265113"/>
            <a:r>
              <a:rPr lang="en-US" dirty="0" smtClean="0"/>
              <a:t>•	To be responsible</a:t>
            </a:r>
          </a:p>
          <a:p>
            <a:pPr defTabSz="265113"/>
            <a:r>
              <a:rPr lang="en-US" dirty="0" smtClean="0"/>
              <a:t>•	How to make a difference, to be a leader </a:t>
            </a:r>
          </a:p>
          <a:p>
            <a:pPr defTabSz="265113"/>
            <a:r>
              <a:rPr lang="en-US" dirty="0" smtClean="0"/>
              <a:t>•	How to be helpful and to ask for help when necessary</a:t>
            </a:r>
          </a:p>
          <a:p>
            <a:pPr defTabSz="265113"/>
            <a:r>
              <a:rPr lang="en-US" dirty="0" smtClean="0"/>
              <a:t>•	How to be a good friend and to share </a:t>
            </a:r>
          </a:p>
          <a:p>
            <a:pPr defTabSz="265113"/>
            <a:r>
              <a:rPr lang="en-US" dirty="0" smtClean="0"/>
              <a:t>•	The meaning of life</a:t>
            </a:r>
          </a:p>
          <a:p>
            <a:pPr defTabSz="265113"/>
            <a:r>
              <a:rPr lang="en-US" dirty="0" smtClean="0"/>
              <a:t>•	The rights and responsibilities</a:t>
            </a:r>
          </a:p>
          <a:p>
            <a:pPr defTabSz="265113"/>
            <a:r>
              <a:rPr lang="en-US" dirty="0" smtClean="0"/>
              <a:t>•	How to relax</a:t>
            </a:r>
          </a:p>
          <a:p>
            <a:pPr defTabSz="265113"/>
            <a:r>
              <a:rPr lang="en-US" dirty="0" smtClean="0"/>
              <a:t>•	Everything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7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0" y="231752"/>
            <a:ext cx="11868150" cy="6324600"/>
          </a:xfrm>
          <a:prstGeom prst="rect">
            <a:avLst/>
          </a:prstGeom>
        </p:spPr>
      </p:pic>
      <p:sp>
        <p:nvSpPr>
          <p:cNvPr id="6" name="Cloud 5"/>
          <p:cNvSpPr/>
          <p:nvPr/>
        </p:nvSpPr>
        <p:spPr>
          <a:xfrm>
            <a:off x="52380" y="231752"/>
            <a:ext cx="5069150" cy="2068497"/>
          </a:xfrm>
          <a:prstGeom prst="cloud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TextBox 4"/>
          <p:cNvSpPr txBox="1"/>
          <p:nvPr/>
        </p:nvSpPr>
        <p:spPr>
          <a:xfrm>
            <a:off x="683581" y="850503"/>
            <a:ext cx="38067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CLOUD</a:t>
            </a:r>
            <a:endParaRPr lang="es-E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314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4001729" cy="13255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b="1" dirty="0" smtClean="0">
                <a:solidFill>
                  <a:schemeClr val="bg1"/>
                </a:solidFill>
              </a:rPr>
              <a:t> 	</a:t>
            </a:r>
          </a:p>
          <a:p>
            <a:pPr algn="ctr"/>
            <a:r>
              <a:rPr lang="es-ES" sz="4000" b="1" dirty="0" err="1" smtClean="0">
                <a:solidFill>
                  <a:schemeClr val="bg1"/>
                </a:solidFill>
              </a:rPr>
              <a:t>Findings</a:t>
            </a:r>
            <a:endParaRPr lang="es-ES" sz="40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8781" y="208500"/>
            <a:ext cx="5227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Focus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groups</a:t>
            </a:r>
            <a:r>
              <a:rPr lang="es-ES" sz="36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Pupils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6748" y="1696937"/>
            <a:ext cx="10864645" cy="4955203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What I would like to improve…?</a:t>
            </a:r>
          </a:p>
          <a:p>
            <a:endParaRPr lang="en-US" b="1" i="1" dirty="0" smtClean="0"/>
          </a:p>
          <a:p>
            <a:pPr defTabSz="265113"/>
            <a:r>
              <a:rPr lang="en-US" b="1" i="1" dirty="0" smtClean="0"/>
              <a:t>•	</a:t>
            </a:r>
            <a:r>
              <a:rPr lang="en-US" dirty="0" smtClean="0"/>
              <a:t>To believe in myself and believe that I can do things, recognize that I can, have more confidence</a:t>
            </a:r>
          </a:p>
          <a:p>
            <a:pPr defTabSz="265113"/>
            <a:r>
              <a:rPr lang="en-US" dirty="0" smtClean="0"/>
              <a:t>•	Reflect better about the future and my future goals </a:t>
            </a:r>
          </a:p>
          <a:p>
            <a:pPr defTabSz="265113"/>
            <a:r>
              <a:rPr lang="en-US" dirty="0" smtClean="0"/>
              <a:t>•	Be more altruist and less selfish </a:t>
            </a:r>
          </a:p>
          <a:p>
            <a:pPr defTabSz="265113"/>
            <a:r>
              <a:rPr lang="en-US" dirty="0" smtClean="0"/>
              <a:t>•	Attitudes and </a:t>
            </a:r>
            <a:r>
              <a:rPr lang="en-US" dirty="0" err="1" smtClean="0"/>
              <a:t>behaviours</a:t>
            </a:r>
            <a:r>
              <a:rPr lang="en-US" dirty="0" smtClean="0"/>
              <a:t> towards my classmates</a:t>
            </a:r>
          </a:p>
          <a:p>
            <a:pPr defTabSz="265113"/>
            <a:r>
              <a:rPr lang="en-US" dirty="0" smtClean="0"/>
              <a:t>•	The ability to recognize the problems and solve them, think before act</a:t>
            </a:r>
          </a:p>
          <a:p>
            <a:pPr defTabSz="265113"/>
            <a:r>
              <a:rPr lang="en-US" dirty="0" smtClean="0"/>
              <a:t>•	The ability to try harder and don’t give up easily</a:t>
            </a:r>
          </a:p>
          <a:p>
            <a:pPr defTabSz="265113"/>
            <a:r>
              <a:rPr lang="en-US" dirty="0" smtClean="0"/>
              <a:t>•	Learn with my errors and take responsibility for them</a:t>
            </a:r>
          </a:p>
          <a:p>
            <a:pPr defTabSz="265113"/>
            <a:r>
              <a:rPr lang="en-US" dirty="0" smtClean="0"/>
              <a:t>•	The ability to talk about myself </a:t>
            </a:r>
          </a:p>
          <a:p>
            <a:pPr defTabSz="265113"/>
            <a:r>
              <a:rPr lang="en-US" dirty="0" smtClean="0"/>
              <a:t>•	Know how to make a difference</a:t>
            </a:r>
          </a:p>
          <a:p>
            <a:pPr defTabSz="265113"/>
            <a:r>
              <a:rPr lang="en-US" dirty="0" smtClean="0"/>
              <a:t>•	To help others and the ability to ask for help</a:t>
            </a:r>
          </a:p>
          <a:p>
            <a:pPr defTabSz="265113"/>
            <a:r>
              <a:rPr lang="en-US" dirty="0" smtClean="0"/>
              <a:t>•	The ability to apologize</a:t>
            </a:r>
          </a:p>
          <a:p>
            <a:pPr defTabSz="265113"/>
            <a:r>
              <a:rPr lang="en-US" dirty="0" smtClean="0"/>
              <a:t>•	Know how to play better with my classmates</a:t>
            </a:r>
          </a:p>
          <a:p>
            <a:pPr defTabSz="265113"/>
            <a:r>
              <a:rPr lang="en-US" dirty="0" smtClean="0"/>
              <a:t>•	The ability to relax</a:t>
            </a:r>
          </a:p>
          <a:p>
            <a:pPr defTabSz="265113"/>
            <a:r>
              <a:rPr lang="en-US" dirty="0" smtClean="0"/>
              <a:t>•	To be more independent </a:t>
            </a:r>
          </a:p>
          <a:p>
            <a:pPr defTabSz="265113"/>
            <a:r>
              <a:rPr lang="en-US" dirty="0" smtClean="0"/>
              <a:t>•	My academic achievement</a:t>
            </a:r>
          </a:p>
        </p:txBody>
      </p:sp>
    </p:spTree>
    <p:extLst>
      <p:ext uri="{BB962C8B-B14F-4D97-AF65-F5344CB8AC3E}">
        <p14:creationId xmlns:p14="http://schemas.microsoft.com/office/powerpoint/2010/main" val="25065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3" y="108154"/>
            <a:ext cx="11823835" cy="6650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2273"/>
            <a:ext cx="10515600" cy="1325563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</a:pPr>
            <a:r>
              <a:rPr lang="es-ES" sz="4000" b="1" dirty="0" smtClean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es-ES" sz="4000" b="1" dirty="0" smtClean="0">
                <a:solidFill>
                  <a:srgbClr val="FFC000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es-ES" sz="5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SELF-DETERMINATION </a:t>
            </a:r>
            <a:r>
              <a:rPr lang="es-E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THEME</a:t>
            </a:r>
            <a:br>
              <a:rPr lang="es-ES" sz="5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</a:br>
            <a:endParaRPr lang="es-E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3277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Creative Problem Solving and Decision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</a:t>
            </a:r>
          </a:p>
          <a:p>
            <a:pPr lvl="2"/>
            <a:r>
              <a:rPr lang="en-GB" b="1" dirty="0">
                <a:solidFill>
                  <a:schemeClr val="bg1"/>
                </a:solidFill>
              </a:rPr>
              <a:t>Topic 1: Defining the problem and generating creative solutions</a:t>
            </a:r>
            <a:endParaRPr lang="pt-PT" dirty="0">
              <a:solidFill>
                <a:schemeClr val="bg1"/>
              </a:solidFill>
            </a:endParaRPr>
          </a:p>
          <a:p>
            <a:pPr lvl="2"/>
            <a:r>
              <a:rPr lang="en-GB" b="1" dirty="0">
                <a:solidFill>
                  <a:schemeClr val="bg1"/>
                </a:solidFill>
              </a:rPr>
              <a:t>Topic 2: Evaluating the solutions and decision making</a:t>
            </a:r>
            <a:endParaRPr lang="pt-PT" dirty="0">
              <a:solidFill>
                <a:schemeClr val="bg1"/>
              </a:solidFill>
            </a:endParaRPr>
          </a:p>
          <a:p>
            <a:pPr lvl="2"/>
            <a:r>
              <a:rPr lang="en-GB" b="1" dirty="0">
                <a:solidFill>
                  <a:schemeClr val="bg1"/>
                </a:solidFill>
              </a:rPr>
              <a:t>Topic 3: Implementing and evaluating the solution</a:t>
            </a:r>
            <a:endParaRPr lang="pt-PT" dirty="0">
              <a:solidFill>
                <a:schemeClr val="bg1"/>
              </a:solidFill>
            </a:endParaRPr>
          </a:p>
          <a:p>
            <a:pPr lvl="0"/>
            <a:endParaRPr lang="en-US" sz="4000" b="1" dirty="0" smtClean="0">
              <a:solidFill>
                <a:schemeClr val="bg1"/>
              </a:solidFill>
            </a:endParaRPr>
          </a:p>
          <a:p>
            <a:pPr lvl="0"/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Empowerment/Autonomy</a:t>
            </a:r>
          </a:p>
          <a:p>
            <a:pPr lvl="2"/>
            <a:r>
              <a:rPr lang="en-GB" sz="2100" b="1" dirty="0">
                <a:solidFill>
                  <a:schemeClr val="bg1"/>
                </a:solidFill>
              </a:rPr>
              <a:t>Topic 1: Developing meaning in life and sense of purpose</a:t>
            </a:r>
            <a:endParaRPr lang="pt-PT" sz="2100" b="1" dirty="0">
              <a:solidFill>
                <a:schemeClr val="bg1"/>
              </a:solidFill>
            </a:endParaRPr>
          </a:p>
          <a:p>
            <a:pPr lvl="2"/>
            <a:r>
              <a:rPr lang="en-GB" sz="2100" b="1" dirty="0">
                <a:solidFill>
                  <a:schemeClr val="bg1"/>
                </a:solidFill>
              </a:rPr>
              <a:t>Topic 2: Fostering agency and self-efficacy</a:t>
            </a:r>
            <a:endParaRPr lang="pt-PT" sz="2100" b="1" dirty="0">
              <a:solidFill>
                <a:schemeClr val="bg1"/>
              </a:solidFill>
            </a:endParaRPr>
          </a:p>
          <a:p>
            <a:pPr lvl="2"/>
            <a:r>
              <a:rPr lang="en-GB" sz="2100" b="1" dirty="0">
                <a:solidFill>
                  <a:schemeClr val="bg1"/>
                </a:solidFill>
              </a:rPr>
              <a:t>Topic 3: Promoting self-advocacy</a:t>
            </a:r>
            <a:endParaRPr lang="pt-PT" sz="2100" b="1" dirty="0">
              <a:solidFill>
                <a:schemeClr val="bg1"/>
              </a:solidFill>
            </a:endParaRPr>
          </a:p>
          <a:p>
            <a:pPr lvl="0"/>
            <a:endParaRPr lang="pt-PT" sz="4000" b="1" dirty="0">
              <a:solidFill>
                <a:schemeClr val="bg1"/>
              </a:solidFill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339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Where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pilot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implemented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3626" y="1560072"/>
            <a:ext cx="4316361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400" b="1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Four main settings: </a:t>
            </a:r>
          </a:p>
          <a:p>
            <a:pPr marL="342900" indent="-3429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AutoNum type="arabicParenBoth"/>
            </a:pP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Grouping of schools </a:t>
            </a:r>
            <a:r>
              <a:rPr lang="en-GB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Dr.</a:t>
            </a: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Azevedo Neves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(2) Grouping of schools </a:t>
            </a:r>
            <a:r>
              <a:rPr lang="en-GB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Dr.</a:t>
            </a: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Ruy</a:t>
            </a: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Luis Gomes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(3) Santa Casa da </a:t>
            </a:r>
            <a:r>
              <a:rPr lang="en-GB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Misericórdia</a:t>
            </a: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de </a:t>
            </a:r>
            <a:r>
              <a:rPr lang="en-GB" dirty="0" err="1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Almada</a:t>
            </a: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</a:pPr>
            <a:r>
              <a:rPr lang="en-GB" dirty="0" smtClean="0">
                <a:solidFill>
                  <a:srgbClr val="000000"/>
                </a:solidFill>
                <a:effectLst/>
                <a:latin typeface="Tw Cen MT" panose="020B0602020104020603" pitchFamily="34" charset="0"/>
                <a:ea typeface="Times New Roman" panose="02020603050405020304" pitchFamily="18" charset="0"/>
              </a:rPr>
              <a:t>     (Non-governmental organization)</a:t>
            </a:r>
          </a:p>
          <a:p>
            <a:pPr algn="just">
              <a:lnSpc>
                <a:spcPct val="115000"/>
              </a:lnSpc>
            </a:pPr>
            <a:endParaRPr lang="en-GB" dirty="0" smtClean="0">
              <a:solidFill>
                <a:srgbClr val="000000"/>
              </a:solidFill>
              <a:latin typeface="Tw Cen MT" panose="020B0602020104020603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en-GB" dirty="0" smtClean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</a:rPr>
              <a:t>(</a:t>
            </a:r>
            <a:r>
              <a:rPr lang="en-GB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</a:rPr>
              <a:t>4) Casa das Cores </a:t>
            </a:r>
          </a:p>
          <a:p>
            <a:pPr algn="just">
              <a:lnSpc>
                <a:spcPct val="115000"/>
              </a:lnSpc>
            </a:pPr>
            <a:r>
              <a:rPr lang="en-GB" dirty="0" smtClean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</a:rPr>
              <a:t>     (</a:t>
            </a:r>
            <a:r>
              <a:rPr lang="en-GB" dirty="0">
                <a:solidFill>
                  <a:srgbClr val="000000"/>
                </a:solidFill>
                <a:latin typeface="Tw Cen MT" panose="020B0602020104020603" pitchFamily="34" charset="0"/>
                <a:ea typeface="Times New Roman" panose="02020603050405020304" pitchFamily="18" charset="0"/>
              </a:rPr>
              <a:t>Temporary shelter)</a:t>
            </a:r>
            <a:endParaRPr lang="pt-PT" dirty="0">
              <a:solidFill>
                <a:srgbClr val="000000"/>
              </a:solidFill>
              <a:latin typeface="Tw Cen MT" panose="020B0602020104020603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97677" y="2920181"/>
            <a:ext cx="57756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</a:t>
            </a:r>
            <a:r>
              <a:rPr lang="en-GB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Schools/Kindergartens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Teachers/Educators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407 Pupils</a:t>
            </a:r>
            <a:endParaRPr lang="es-ES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85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Where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pilot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implemented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50478" y="5063614"/>
            <a:ext cx="26725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Legend:</a:t>
            </a:r>
            <a:r>
              <a:rPr lang="en-US" sz="1100" dirty="0"/>
              <a:t> </a:t>
            </a:r>
            <a:endParaRPr lang="en-US" sz="1100" dirty="0" smtClean="0"/>
          </a:p>
          <a:p>
            <a:r>
              <a:rPr lang="en-US" sz="1100" dirty="0" smtClean="0"/>
              <a:t>1-Training </a:t>
            </a:r>
            <a:r>
              <a:rPr lang="en-US" sz="1100" dirty="0"/>
              <a:t>evaluation; </a:t>
            </a:r>
            <a:endParaRPr lang="en-US" sz="1100" dirty="0" smtClean="0"/>
          </a:p>
          <a:p>
            <a:r>
              <a:rPr lang="en-US" sz="1100" dirty="0" smtClean="0"/>
              <a:t>2- </a:t>
            </a:r>
            <a:r>
              <a:rPr lang="en-US" sz="1100" dirty="0"/>
              <a:t>Assessment checklists (teacher/student</a:t>
            </a:r>
            <a:r>
              <a:rPr lang="en-US" sz="1100" dirty="0" smtClean="0"/>
              <a:t>);</a:t>
            </a:r>
          </a:p>
          <a:p>
            <a:r>
              <a:rPr lang="en-US" sz="1100" dirty="0" smtClean="0"/>
              <a:t>3-Pilot </a:t>
            </a:r>
            <a:r>
              <a:rPr lang="en-US" sz="1100" dirty="0"/>
              <a:t>implementation index; </a:t>
            </a:r>
            <a:endParaRPr lang="en-US" sz="1100" dirty="0" smtClean="0"/>
          </a:p>
          <a:p>
            <a:r>
              <a:rPr lang="en-US" sz="1100" dirty="0" smtClean="0"/>
              <a:t>4-Self-reflective </a:t>
            </a:r>
            <a:r>
              <a:rPr lang="en-US" sz="1100" dirty="0"/>
              <a:t>diary; </a:t>
            </a:r>
            <a:endParaRPr lang="en-US" sz="1100" dirty="0" smtClean="0"/>
          </a:p>
          <a:p>
            <a:r>
              <a:rPr lang="en-US" sz="1100" dirty="0" smtClean="0"/>
              <a:t>5-focus </a:t>
            </a:r>
            <a:r>
              <a:rPr lang="en-US" sz="1100" dirty="0"/>
              <a:t>group</a:t>
            </a:r>
            <a:endParaRPr lang="pt-PT" sz="1100" dirty="0"/>
          </a:p>
          <a:p>
            <a:r>
              <a:rPr lang="en-US" sz="1100" b="1" i="1" dirty="0"/>
              <a:t> </a:t>
            </a:r>
            <a:endParaRPr lang="pt-PT" sz="1100" dirty="0"/>
          </a:p>
          <a:p>
            <a:endParaRPr lang="es-ES" sz="11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123" y="1384574"/>
            <a:ext cx="6096373" cy="579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Where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was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the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pilot</a:t>
            </a:r>
            <a:r>
              <a:rPr lang="es-ES" b="1" dirty="0" smtClean="0">
                <a:solidFill>
                  <a:schemeClr val="bg1"/>
                </a:solidFill>
              </a:rPr>
              <a:t> </a:t>
            </a:r>
            <a:r>
              <a:rPr lang="es-ES" b="1" dirty="0" err="1" smtClean="0">
                <a:solidFill>
                  <a:schemeClr val="bg1"/>
                </a:solidFill>
              </a:rPr>
              <a:t>implemented</a:t>
            </a:r>
            <a:r>
              <a:rPr lang="es-ES" b="1" dirty="0" smtClean="0">
                <a:solidFill>
                  <a:schemeClr val="bg1"/>
                </a:solidFill>
              </a:rPr>
              <a:t>?</a:t>
            </a:r>
            <a:endParaRPr lang="es-ES" b="1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065" y="1325563"/>
            <a:ext cx="6184864" cy="55377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350478" y="5063614"/>
            <a:ext cx="26725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/>
              <a:t>Legend:</a:t>
            </a:r>
            <a:r>
              <a:rPr lang="en-US" sz="1100" dirty="0"/>
              <a:t> </a:t>
            </a:r>
            <a:endParaRPr lang="en-US" sz="1100" dirty="0" smtClean="0"/>
          </a:p>
          <a:p>
            <a:r>
              <a:rPr lang="en-US" sz="1100" dirty="0" smtClean="0"/>
              <a:t>1-Training </a:t>
            </a:r>
            <a:r>
              <a:rPr lang="en-US" sz="1100" dirty="0"/>
              <a:t>evaluation; </a:t>
            </a:r>
            <a:endParaRPr lang="en-US" sz="1100" dirty="0" smtClean="0"/>
          </a:p>
          <a:p>
            <a:r>
              <a:rPr lang="en-US" sz="1100" dirty="0" smtClean="0"/>
              <a:t>2- </a:t>
            </a:r>
            <a:r>
              <a:rPr lang="en-US" sz="1100" dirty="0"/>
              <a:t>Assessment checklists (teacher/student</a:t>
            </a:r>
            <a:r>
              <a:rPr lang="en-US" sz="1100" dirty="0" smtClean="0"/>
              <a:t>);</a:t>
            </a:r>
          </a:p>
          <a:p>
            <a:r>
              <a:rPr lang="en-US" sz="1100" dirty="0" smtClean="0"/>
              <a:t>3-Pilot </a:t>
            </a:r>
            <a:r>
              <a:rPr lang="en-US" sz="1100" dirty="0"/>
              <a:t>implementation index; </a:t>
            </a:r>
            <a:endParaRPr lang="en-US" sz="1100" dirty="0" smtClean="0"/>
          </a:p>
          <a:p>
            <a:r>
              <a:rPr lang="en-US" sz="1100" dirty="0" smtClean="0"/>
              <a:t>4-Self-reflective </a:t>
            </a:r>
            <a:r>
              <a:rPr lang="en-US" sz="1100" dirty="0"/>
              <a:t>diary; </a:t>
            </a:r>
            <a:endParaRPr lang="en-US" sz="1100" dirty="0" smtClean="0"/>
          </a:p>
          <a:p>
            <a:r>
              <a:rPr lang="en-US" sz="1100" dirty="0" smtClean="0"/>
              <a:t>5-focus </a:t>
            </a:r>
            <a:r>
              <a:rPr lang="en-US" sz="1100" dirty="0"/>
              <a:t>group</a:t>
            </a:r>
            <a:endParaRPr lang="pt-PT" sz="1100" dirty="0"/>
          </a:p>
          <a:p>
            <a:r>
              <a:rPr lang="en-US" sz="1100" b="1" i="1" dirty="0"/>
              <a:t> </a:t>
            </a:r>
            <a:endParaRPr lang="pt-PT" sz="1100" dirty="0"/>
          </a:p>
          <a:p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60432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44520" y="1741032"/>
            <a:ext cx="6096000" cy="48760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98293" y="1741032"/>
            <a:ext cx="6096000" cy="48760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	</a:t>
            </a:r>
            <a:r>
              <a:rPr lang="es-ES" b="1" dirty="0" err="1" smtClean="0">
                <a:solidFill>
                  <a:schemeClr val="bg1"/>
                </a:solidFill>
              </a:rPr>
              <a:t>Findings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606" y="3473241"/>
            <a:ext cx="59793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teacher training and curriculum evaluation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implementation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self-reflective diaries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focus groups with the teachers 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3040" y="3505192"/>
            <a:ext cx="57989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assessment checklists </a:t>
            </a:r>
          </a:p>
          <a:p>
            <a:r>
              <a:rPr lang="en-US" sz="2400" b="1" dirty="0" smtClean="0">
                <a:solidFill>
                  <a:schemeClr val="bg1"/>
                </a:solidFill>
              </a:rPr>
              <a:t>       (teachers and pupils)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focus groups conducted with the children</a:t>
            </a: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51823" y="2463467"/>
            <a:ext cx="3834581" cy="766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160" y="2566503"/>
            <a:ext cx="34939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RESULTS EVALUATION </a:t>
            </a:r>
            <a:endParaRPr lang="es-E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10133" y="2455534"/>
            <a:ext cx="3834581" cy="766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0470" y="2558570"/>
            <a:ext cx="3577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 EVALUATION </a:t>
            </a:r>
            <a:endParaRPr lang="es-E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179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41032"/>
            <a:ext cx="12192000" cy="487607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	</a:t>
            </a:r>
            <a:r>
              <a:rPr lang="es-ES" b="1" dirty="0" err="1" smtClean="0">
                <a:solidFill>
                  <a:schemeClr val="bg1"/>
                </a:solidFill>
              </a:rPr>
              <a:t>Findings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2412" y="3899328"/>
            <a:ext cx="1079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dynamics of the session, its contents, the support materials used in the sessions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have more time (explore more in deep the manual), training and pilot implementation simultaneously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0470" y="2436722"/>
            <a:ext cx="3834581" cy="7669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Teachers</a:t>
            </a:r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Training </a:t>
            </a:r>
            <a:endParaRPr lang="es-E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80470" y="255857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7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27009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	</a:t>
            </a:r>
            <a:r>
              <a:rPr lang="es-ES" b="1" dirty="0" err="1" smtClean="0">
                <a:solidFill>
                  <a:schemeClr val="bg1"/>
                </a:solidFill>
              </a:rPr>
              <a:t>Findings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8409" y="3492905"/>
            <a:ext cx="3849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Self-assessment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Checklists</a:t>
            </a:r>
            <a:endParaRPr lang="es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/>
              <a:t>Extended </a:t>
            </a:r>
            <a:r>
              <a:rPr lang="es-ES" sz="2400" b="1" dirty="0" err="1" smtClean="0"/>
              <a:t>activities</a:t>
            </a:r>
            <a:endParaRPr lang="es-ES" sz="2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b="1" dirty="0" smtClean="0"/>
              <a:t>Home </a:t>
            </a:r>
            <a:r>
              <a:rPr lang="es-ES" sz="2400" b="1" dirty="0" err="1" smtClean="0"/>
              <a:t>activities</a:t>
            </a:r>
            <a:endParaRPr lang="es-E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485" y="2585883"/>
            <a:ext cx="39451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IMPLEMENTATION INDEX</a:t>
            </a:r>
            <a:endParaRPr lang="es-ES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090" y="1"/>
            <a:ext cx="70092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2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270090" cy="1325563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s-ES" b="1" dirty="0" smtClean="0">
                <a:solidFill>
                  <a:schemeClr val="bg1"/>
                </a:solidFill>
              </a:rPr>
              <a:t> 	</a:t>
            </a:r>
            <a:r>
              <a:rPr lang="es-ES" b="1" dirty="0" err="1" smtClean="0">
                <a:solidFill>
                  <a:schemeClr val="bg1"/>
                </a:solidFill>
              </a:rPr>
              <a:t>Findings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3251100"/>
            <a:ext cx="73138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/>
              <a:t>T</a:t>
            </a:r>
            <a:r>
              <a:rPr lang="en-US" sz="2000" b="1" i="1" dirty="0" smtClean="0"/>
              <a:t>opics that children revealed more interest: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Mindfulness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err="1"/>
              <a:t>R</a:t>
            </a:r>
            <a:r>
              <a:rPr lang="en-US" sz="2000" b="1" dirty="0" err="1" smtClean="0"/>
              <a:t>eflexion</a:t>
            </a:r>
            <a:r>
              <a:rPr lang="en-US" sz="2000" b="1" dirty="0" smtClean="0"/>
              <a:t> in the class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The activity following the story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/>
              <a:t>T</a:t>
            </a:r>
            <a:r>
              <a:rPr lang="en-US" sz="2000" b="1" dirty="0" smtClean="0"/>
              <a:t>he stories</a:t>
            </a:r>
            <a:endParaRPr lang="es-E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709324" y="110177"/>
            <a:ext cx="43123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Self-Reflective</a:t>
            </a:r>
            <a:r>
              <a:rPr lang="es-ES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6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diaries</a:t>
            </a:r>
            <a:endParaRPr lang="es-E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0090" y="1473946"/>
            <a:ext cx="6793191" cy="222387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1803" y="4231803"/>
            <a:ext cx="6791478" cy="1905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389</Words>
  <Application>Microsoft Office PowerPoint</Application>
  <PresentationFormat>Widescreen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Tw Cen MT</vt:lpstr>
      <vt:lpstr>Office Theme</vt:lpstr>
      <vt:lpstr>RESCUR PILOT</vt:lpstr>
      <vt:lpstr> SELF-DETERMINATION THEME </vt:lpstr>
      <vt:lpstr> Where was the pilot implemented?</vt:lpstr>
      <vt:lpstr> Where was the pilot implemented?</vt:lpstr>
      <vt:lpstr> Where was the pilot implemented?</vt:lpstr>
      <vt:lpstr>  Findings</vt:lpstr>
      <vt:lpstr>  Findings</vt:lpstr>
      <vt:lpstr>  Findings</vt:lpstr>
      <vt:lpstr>  Findings</vt:lpstr>
      <vt:lpstr>  Findings</vt:lpstr>
      <vt:lpstr>  Findings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RESCUR PILOT</dc:title>
  <dc:creator>Celeste Simões</dc:creator>
  <cp:lastModifiedBy>Celeste Simões</cp:lastModifiedBy>
  <cp:revision>19</cp:revision>
  <dcterms:created xsi:type="dcterms:W3CDTF">2015-03-23T19:24:26Z</dcterms:created>
  <dcterms:modified xsi:type="dcterms:W3CDTF">2015-03-24T11:44:16Z</dcterms:modified>
</cp:coreProperties>
</file>